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44"/>
  </p:handoutMasterIdLst>
  <p:sldIdLst>
    <p:sldId id="256" r:id="rId2"/>
    <p:sldId id="368" r:id="rId3"/>
    <p:sldId id="273" r:id="rId4"/>
    <p:sldId id="269" r:id="rId5"/>
    <p:sldId id="275" r:id="rId6"/>
    <p:sldId id="274" r:id="rId7"/>
    <p:sldId id="356" r:id="rId8"/>
    <p:sldId id="278" r:id="rId9"/>
    <p:sldId id="377" r:id="rId10"/>
    <p:sldId id="378" r:id="rId11"/>
    <p:sldId id="279" r:id="rId12"/>
    <p:sldId id="379" r:id="rId13"/>
    <p:sldId id="380" r:id="rId14"/>
    <p:sldId id="277" r:id="rId15"/>
    <p:sldId id="376" r:id="rId16"/>
    <p:sldId id="373" r:id="rId17"/>
    <p:sldId id="374" r:id="rId18"/>
    <p:sldId id="375" r:id="rId19"/>
    <p:sldId id="280" r:id="rId20"/>
    <p:sldId id="348" r:id="rId21"/>
    <p:sldId id="349" r:id="rId22"/>
    <p:sldId id="350" r:id="rId23"/>
    <p:sldId id="351" r:id="rId24"/>
    <p:sldId id="352" r:id="rId25"/>
    <p:sldId id="353" r:id="rId26"/>
    <p:sldId id="354" r:id="rId27"/>
    <p:sldId id="355" r:id="rId28"/>
    <p:sldId id="284" r:id="rId29"/>
    <p:sldId id="366" r:id="rId30"/>
    <p:sldId id="357" r:id="rId31"/>
    <p:sldId id="358" r:id="rId32"/>
    <p:sldId id="359" r:id="rId33"/>
    <p:sldId id="383" r:id="rId34"/>
    <p:sldId id="381" r:id="rId35"/>
    <p:sldId id="382" r:id="rId36"/>
    <p:sldId id="363" r:id="rId37"/>
    <p:sldId id="371" r:id="rId38"/>
    <p:sldId id="370" r:id="rId39"/>
    <p:sldId id="360" r:id="rId40"/>
    <p:sldId id="364" r:id="rId41"/>
    <p:sldId id="367" r:id="rId42"/>
    <p:sldId id="268" r:id="rId4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sederburg" initials="ws" lastIdx="1" clrIdx="0">
    <p:extLst>
      <p:ext uri="{19B8F6BF-5375-455C-9EA6-DF929625EA0E}">
        <p15:presenceInfo xmlns:p15="http://schemas.microsoft.com/office/powerpoint/2012/main" userId="e9c8623c289210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05" d="100"/>
          <a:sy n="105" d="100"/>
        </p:scale>
        <p:origin x="120" y="48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1EC461-C564-4884-88F6-813ED8510B24}"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22AE930-0043-4811-9861-4B85FD4C27F2}">
      <dgm:prSet phldrT="[Text]"/>
      <dgm:spPr/>
      <dgm:t>
        <a:bodyPr/>
        <a:lstStyle/>
        <a:p>
          <a:r>
            <a:rPr lang="en-US" dirty="0"/>
            <a:t>Reduce Cost</a:t>
          </a:r>
        </a:p>
      </dgm:t>
    </dgm:pt>
    <dgm:pt modelId="{12BF8540-0DC1-4E5E-9DF7-B0449B5F8FAD}" type="parTrans" cxnId="{96E96FA0-751B-4E6D-977D-C507766862FB}">
      <dgm:prSet/>
      <dgm:spPr/>
      <dgm:t>
        <a:bodyPr/>
        <a:lstStyle/>
        <a:p>
          <a:endParaRPr lang="en-US"/>
        </a:p>
      </dgm:t>
    </dgm:pt>
    <dgm:pt modelId="{E382EF35-CF95-4FFE-B5B9-493B5F017766}" type="sibTrans" cxnId="{96E96FA0-751B-4E6D-977D-C507766862FB}">
      <dgm:prSet/>
      <dgm:spPr/>
      <dgm:t>
        <a:bodyPr/>
        <a:lstStyle/>
        <a:p>
          <a:endParaRPr lang="en-US"/>
        </a:p>
      </dgm:t>
    </dgm:pt>
    <dgm:pt modelId="{5E934770-882E-4AC8-A256-24102C328137}">
      <dgm:prSet phldrT="[Text]"/>
      <dgm:spPr/>
      <dgm:t>
        <a:bodyPr/>
        <a:lstStyle/>
        <a:p>
          <a:r>
            <a:rPr lang="en-US" dirty="0"/>
            <a:t>Assist Utilization</a:t>
          </a:r>
        </a:p>
      </dgm:t>
    </dgm:pt>
    <dgm:pt modelId="{C57DF939-1247-4D5C-8CAC-C51CA9BE7C68}" type="parTrans" cxnId="{DC831287-CE12-4664-AC8A-154EC0890AF2}">
      <dgm:prSet/>
      <dgm:spPr/>
      <dgm:t>
        <a:bodyPr/>
        <a:lstStyle/>
        <a:p>
          <a:endParaRPr lang="en-US"/>
        </a:p>
      </dgm:t>
    </dgm:pt>
    <dgm:pt modelId="{DF8199FF-268D-4BD9-851F-A8CA1A64BB8B}" type="sibTrans" cxnId="{DC831287-CE12-4664-AC8A-154EC0890AF2}">
      <dgm:prSet/>
      <dgm:spPr/>
      <dgm:t>
        <a:bodyPr/>
        <a:lstStyle/>
        <a:p>
          <a:endParaRPr lang="en-US"/>
        </a:p>
      </dgm:t>
    </dgm:pt>
    <dgm:pt modelId="{328F51B1-8CA5-464A-856A-ADC2CD4EBAA1}">
      <dgm:prSet phldrT="[Text]"/>
      <dgm:spPr/>
      <dgm:t>
        <a:bodyPr/>
        <a:lstStyle/>
        <a:p>
          <a:r>
            <a:rPr lang="en-US" dirty="0"/>
            <a:t>Private Sector Engagement</a:t>
          </a:r>
        </a:p>
      </dgm:t>
    </dgm:pt>
    <dgm:pt modelId="{8B1AB45E-CDBA-44BD-B6A8-F409D0A784EB}" type="parTrans" cxnId="{F6D08EBB-9F82-413A-BABF-AA809B5B48F9}">
      <dgm:prSet/>
      <dgm:spPr/>
      <dgm:t>
        <a:bodyPr/>
        <a:lstStyle/>
        <a:p>
          <a:endParaRPr lang="en-US"/>
        </a:p>
      </dgm:t>
    </dgm:pt>
    <dgm:pt modelId="{2DF79657-A4B1-45F2-BD8F-C81120678B03}" type="sibTrans" cxnId="{F6D08EBB-9F82-413A-BABF-AA809B5B48F9}">
      <dgm:prSet/>
      <dgm:spPr/>
      <dgm:t>
        <a:bodyPr/>
        <a:lstStyle/>
        <a:p>
          <a:endParaRPr lang="en-US"/>
        </a:p>
      </dgm:t>
    </dgm:pt>
    <dgm:pt modelId="{743F6DAE-D5BA-40FD-8C3F-5BA983496AEE}" type="pres">
      <dgm:prSet presAssocID="{971EC461-C564-4884-88F6-813ED8510B24}" presName="Name0" presStyleCnt="0">
        <dgm:presLayoutVars>
          <dgm:dir/>
          <dgm:resizeHandles val="exact"/>
        </dgm:presLayoutVars>
      </dgm:prSet>
      <dgm:spPr/>
    </dgm:pt>
    <dgm:pt modelId="{124CA713-76A2-4EC9-AA32-7032ACE37538}" type="pres">
      <dgm:prSet presAssocID="{971EC461-C564-4884-88F6-813ED8510B24}" presName="vNodes" presStyleCnt="0"/>
      <dgm:spPr/>
    </dgm:pt>
    <dgm:pt modelId="{4B34184E-2E33-46D8-B4B2-811C17ECD4CF}" type="pres">
      <dgm:prSet presAssocID="{522AE930-0043-4811-9861-4B85FD4C27F2}" presName="node" presStyleLbl="node1" presStyleIdx="0" presStyleCnt="3">
        <dgm:presLayoutVars>
          <dgm:bulletEnabled val="1"/>
        </dgm:presLayoutVars>
      </dgm:prSet>
      <dgm:spPr/>
    </dgm:pt>
    <dgm:pt modelId="{833E4486-B036-4E9D-B9AE-D9301777F87A}" type="pres">
      <dgm:prSet presAssocID="{E382EF35-CF95-4FFE-B5B9-493B5F017766}" presName="spacerT" presStyleCnt="0"/>
      <dgm:spPr/>
    </dgm:pt>
    <dgm:pt modelId="{28959584-2F88-40F9-A3A4-6E7E605FA1F0}" type="pres">
      <dgm:prSet presAssocID="{E382EF35-CF95-4FFE-B5B9-493B5F017766}" presName="sibTrans" presStyleLbl="sibTrans2D1" presStyleIdx="0" presStyleCnt="2"/>
      <dgm:spPr/>
    </dgm:pt>
    <dgm:pt modelId="{768A99FB-5349-44E6-890C-91DB58AFC705}" type="pres">
      <dgm:prSet presAssocID="{E382EF35-CF95-4FFE-B5B9-493B5F017766}" presName="spacerB" presStyleCnt="0"/>
      <dgm:spPr/>
    </dgm:pt>
    <dgm:pt modelId="{776D2801-FCAB-48E6-B269-698A17DB7E2E}" type="pres">
      <dgm:prSet presAssocID="{5E934770-882E-4AC8-A256-24102C328137}" presName="node" presStyleLbl="node1" presStyleIdx="1" presStyleCnt="3">
        <dgm:presLayoutVars>
          <dgm:bulletEnabled val="1"/>
        </dgm:presLayoutVars>
      </dgm:prSet>
      <dgm:spPr/>
    </dgm:pt>
    <dgm:pt modelId="{5D5C5B9E-CE91-43CF-B8D5-718084260FB3}" type="pres">
      <dgm:prSet presAssocID="{971EC461-C564-4884-88F6-813ED8510B24}" presName="sibTransLast" presStyleLbl="sibTrans2D1" presStyleIdx="1" presStyleCnt="2"/>
      <dgm:spPr/>
    </dgm:pt>
    <dgm:pt modelId="{0F50000C-0496-444B-BBBA-83F2283E90C5}" type="pres">
      <dgm:prSet presAssocID="{971EC461-C564-4884-88F6-813ED8510B24}" presName="connectorText" presStyleLbl="sibTrans2D1" presStyleIdx="1" presStyleCnt="2"/>
      <dgm:spPr/>
    </dgm:pt>
    <dgm:pt modelId="{D5A5DA83-E190-4005-BE39-91013DA5F057}" type="pres">
      <dgm:prSet presAssocID="{971EC461-C564-4884-88F6-813ED8510B24}" presName="lastNode" presStyleLbl="node1" presStyleIdx="2" presStyleCnt="3">
        <dgm:presLayoutVars>
          <dgm:bulletEnabled val="1"/>
        </dgm:presLayoutVars>
      </dgm:prSet>
      <dgm:spPr/>
    </dgm:pt>
  </dgm:ptLst>
  <dgm:cxnLst>
    <dgm:cxn modelId="{DC831287-CE12-4664-AC8A-154EC0890AF2}" srcId="{971EC461-C564-4884-88F6-813ED8510B24}" destId="{5E934770-882E-4AC8-A256-24102C328137}" srcOrd="1" destOrd="0" parTransId="{C57DF939-1247-4D5C-8CAC-C51CA9BE7C68}" sibTransId="{DF8199FF-268D-4BD9-851F-A8CA1A64BB8B}"/>
    <dgm:cxn modelId="{D739FC8F-14C1-4F5B-BFEF-701770A2A616}" type="presOf" srcId="{971EC461-C564-4884-88F6-813ED8510B24}" destId="{743F6DAE-D5BA-40FD-8C3F-5BA983496AEE}" srcOrd="0" destOrd="0" presId="urn:microsoft.com/office/officeart/2005/8/layout/equation2"/>
    <dgm:cxn modelId="{96E96FA0-751B-4E6D-977D-C507766862FB}" srcId="{971EC461-C564-4884-88F6-813ED8510B24}" destId="{522AE930-0043-4811-9861-4B85FD4C27F2}" srcOrd="0" destOrd="0" parTransId="{12BF8540-0DC1-4E5E-9DF7-B0449B5F8FAD}" sibTransId="{E382EF35-CF95-4FFE-B5B9-493B5F017766}"/>
    <dgm:cxn modelId="{DF466FA3-1248-42DE-A82E-ECFBF2962955}" type="presOf" srcId="{DF8199FF-268D-4BD9-851F-A8CA1A64BB8B}" destId="{0F50000C-0496-444B-BBBA-83F2283E90C5}" srcOrd="1" destOrd="0" presId="urn:microsoft.com/office/officeart/2005/8/layout/equation2"/>
    <dgm:cxn modelId="{D8656CB8-7659-4C81-92BC-257FC20141EA}" type="presOf" srcId="{522AE930-0043-4811-9861-4B85FD4C27F2}" destId="{4B34184E-2E33-46D8-B4B2-811C17ECD4CF}" srcOrd="0" destOrd="0" presId="urn:microsoft.com/office/officeart/2005/8/layout/equation2"/>
    <dgm:cxn modelId="{F6D08EBB-9F82-413A-BABF-AA809B5B48F9}" srcId="{971EC461-C564-4884-88F6-813ED8510B24}" destId="{328F51B1-8CA5-464A-856A-ADC2CD4EBAA1}" srcOrd="2" destOrd="0" parTransId="{8B1AB45E-CDBA-44BD-B6A8-F409D0A784EB}" sibTransId="{2DF79657-A4B1-45F2-BD8F-C81120678B03}"/>
    <dgm:cxn modelId="{F04A2DCC-4A3F-4419-8E7D-80AE22C078FF}" type="presOf" srcId="{E382EF35-CF95-4FFE-B5B9-493B5F017766}" destId="{28959584-2F88-40F9-A3A4-6E7E605FA1F0}" srcOrd="0" destOrd="0" presId="urn:microsoft.com/office/officeart/2005/8/layout/equation2"/>
    <dgm:cxn modelId="{F84FFBD4-8422-45C1-9EE1-97B6107425EB}" type="presOf" srcId="{DF8199FF-268D-4BD9-851F-A8CA1A64BB8B}" destId="{5D5C5B9E-CE91-43CF-B8D5-718084260FB3}" srcOrd="0" destOrd="0" presId="urn:microsoft.com/office/officeart/2005/8/layout/equation2"/>
    <dgm:cxn modelId="{077337EE-2871-484D-8FDE-F440BDDE24C8}" type="presOf" srcId="{5E934770-882E-4AC8-A256-24102C328137}" destId="{776D2801-FCAB-48E6-B269-698A17DB7E2E}" srcOrd="0" destOrd="0" presId="urn:microsoft.com/office/officeart/2005/8/layout/equation2"/>
    <dgm:cxn modelId="{1FADB0F6-0B82-49C1-BA5A-7613AD8DC32E}" type="presOf" srcId="{328F51B1-8CA5-464A-856A-ADC2CD4EBAA1}" destId="{D5A5DA83-E190-4005-BE39-91013DA5F057}" srcOrd="0" destOrd="0" presId="urn:microsoft.com/office/officeart/2005/8/layout/equation2"/>
    <dgm:cxn modelId="{1F080F00-0CC4-4056-B404-A854A3270EAA}" type="presParOf" srcId="{743F6DAE-D5BA-40FD-8C3F-5BA983496AEE}" destId="{124CA713-76A2-4EC9-AA32-7032ACE37538}" srcOrd="0" destOrd="0" presId="urn:microsoft.com/office/officeart/2005/8/layout/equation2"/>
    <dgm:cxn modelId="{96EC548E-17A8-4EE4-BE14-EBC00FB90F17}" type="presParOf" srcId="{124CA713-76A2-4EC9-AA32-7032ACE37538}" destId="{4B34184E-2E33-46D8-B4B2-811C17ECD4CF}" srcOrd="0" destOrd="0" presId="urn:microsoft.com/office/officeart/2005/8/layout/equation2"/>
    <dgm:cxn modelId="{BCF4E122-86EA-4CCC-82D3-6B681E147869}" type="presParOf" srcId="{124CA713-76A2-4EC9-AA32-7032ACE37538}" destId="{833E4486-B036-4E9D-B9AE-D9301777F87A}" srcOrd="1" destOrd="0" presId="urn:microsoft.com/office/officeart/2005/8/layout/equation2"/>
    <dgm:cxn modelId="{98B5593E-C217-4CFD-B47E-FD6C9156D960}" type="presParOf" srcId="{124CA713-76A2-4EC9-AA32-7032ACE37538}" destId="{28959584-2F88-40F9-A3A4-6E7E605FA1F0}" srcOrd="2" destOrd="0" presId="urn:microsoft.com/office/officeart/2005/8/layout/equation2"/>
    <dgm:cxn modelId="{863FF3AC-41DB-44E3-9A17-3673D7596C11}" type="presParOf" srcId="{124CA713-76A2-4EC9-AA32-7032ACE37538}" destId="{768A99FB-5349-44E6-890C-91DB58AFC705}" srcOrd="3" destOrd="0" presId="urn:microsoft.com/office/officeart/2005/8/layout/equation2"/>
    <dgm:cxn modelId="{95ADBF87-5D47-4DFA-AD38-672F9457E78A}" type="presParOf" srcId="{124CA713-76A2-4EC9-AA32-7032ACE37538}" destId="{776D2801-FCAB-48E6-B269-698A17DB7E2E}" srcOrd="4" destOrd="0" presId="urn:microsoft.com/office/officeart/2005/8/layout/equation2"/>
    <dgm:cxn modelId="{4B385AAC-CB54-45EC-B0D6-F992B1D40A1B}" type="presParOf" srcId="{743F6DAE-D5BA-40FD-8C3F-5BA983496AEE}" destId="{5D5C5B9E-CE91-43CF-B8D5-718084260FB3}" srcOrd="1" destOrd="0" presId="urn:microsoft.com/office/officeart/2005/8/layout/equation2"/>
    <dgm:cxn modelId="{9AD1DC9D-1529-41CC-A244-22125A9C1283}" type="presParOf" srcId="{5D5C5B9E-CE91-43CF-B8D5-718084260FB3}" destId="{0F50000C-0496-444B-BBBA-83F2283E90C5}" srcOrd="0" destOrd="0" presId="urn:microsoft.com/office/officeart/2005/8/layout/equation2"/>
    <dgm:cxn modelId="{5D4D1D66-83B5-4A84-A32A-F8BBF830D512}" type="presParOf" srcId="{743F6DAE-D5BA-40FD-8C3F-5BA983496AEE}" destId="{D5A5DA83-E190-4005-BE39-91013DA5F057}"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184E-2E33-46D8-B4B2-811C17ECD4CF}">
      <dsp:nvSpPr>
        <dsp:cNvPr id="0" name=""/>
        <dsp:cNvSpPr/>
      </dsp:nvSpPr>
      <dsp:spPr>
        <a:xfrm>
          <a:off x="4406" y="374094"/>
          <a:ext cx="1564395" cy="15643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Reduce Cost</a:t>
          </a:r>
        </a:p>
      </dsp:txBody>
      <dsp:txXfrm>
        <a:off x="233506" y="603194"/>
        <a:ext cx="1106195" cy="1106195"/>
      </dsp:txXfrm>
    </dsp:sp>
    <dsp:sp modelId="{28959584-2F88-40F9-A3A4-6E7E605FA1F0}">
      <dsp:nvSpPr>
        <dsp:cNvPr id="0" name=""/>
        <dsp:cNvSpPr/>
      </dsp:nvSpPr>
      <dsp:spPr>
        <a:xfrm>
          <a:off x="332929" y="2065518"/>
          <a:ext cx="907349" cy="90734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3198" y="2412488"/>
        <a:ext cx="666811" cy="213409"/>
      </dsp:txXfrm>
    </dsp:sp>
    <dsp:sp modelId="{776D2801-FCAB-48E6-B269-698A17DB7E2E}">
      <dsp:nvSpPr>
        <dsp:cNvPr id="0" name=""/>
        <dsp:cNvSpPr/>
      </dsp:nvSpPr>
      <dsp:spPr>
        <a:xfrm>
          <a:off x="4406" y="3099896"/>
          <a:ext cx="1564395" cy="15643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Assist Utilization</a:t>
          </a:r>
        </a:p>
      </dsp:txBody>
      <dsp:txXfrm>
        <a:off x="233506" y="3328996"/>
        <a:ext cx="1106195" cy="1106195"/>
      </dsp:txXfrm>
    </dsp:sp>
    <dsp:sp modelId="{5D5C5B9E-CE91-43CF-B8D5-718084260FB3}">
      <dsp:nvSpPr>
        <dsp:cNvPr id="0" name=""/>
        <dsp:cNvSpPr/>
      </dsp:nvSpPr>
      <dsp:spPr>
        <a:xfrm>
          <a:off x="1803461" y="2228215"/>
          <a:ext cx="497477" cy="5819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03461" y="2344606"/>
        <a:ext cx="348234" cy="349172"/>
      </dsp:txXfrm>
    </dsp:sp>
    <dsp:sp modelId="{D5A5DA83-E190-4005-BE39-91013DA5F057}">
      <dsp:nvSpPr>
        <dsp:cNvPr id="0" name=""/>
        <dsp:cNvSpPr/>
      </dsp:nvSpPr>
      <dsp:spPr>
        <a:xfrm>
          <a:off x="2507438" y="954797"/>
          <a:ext cx="3128790" cy="31287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Private Sector Engagement</a:t>
          </a:r>
        </a:p>
      </dsp:txBody>
      <dsp:txXfrm>
        <a:off x="2965639" y="1412998"/>
        <a:ext cx="2212388" cy="2212388"/>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C171B1-2094-4003-8870-0C5BAE65E52F}"/>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a:extLst>
              <a:ext uri="{FF2B5EF4-FFF2-40B4-BE49-F238E27FC236}">
                <a16:creationId xmlns:a16="http://schemas.microsoft.com/office/drawing/2014/main" id="{4BAA34F1-E0A3-40B3-8D9E-165756D5865D}"/>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A0FC410D-93B6-49E3-8418-45380B35A3D9}" type="datetimeFigureOut">
              <a:rPr lang="en-US" smtClean="0"/>
              <a:t>10/18/2018</a:t>
            </a:fld>
            <a:endParaRPr lang="en-US"/>
          </a:p>
        </p:txBody>
      </p:sp>
      <p:sp>
        <p:nvSpPr>
          <p:cNvPr id="4" name="Footer Placeholder 3">
            <a:extLst>
              <a:ext uri="{FF2B5EF4-FFF2-40B4-BE49-F238E27FC236}">
                <a16:creationId xmlns:a16="http://schemas.microsoft.com/office/drawing/2014/main" id="{1358AE57-C0F6-4E51-B764-4FAAE307F80F}"/>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3179E-F270-491B-A120-A556D291F061}"/>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B839F0EB-4763-4D3E-98BC-FD0F4248E54A}" type="slidenum">
              <a:rPr lang="en-US" smtClean="0"/>
              <a:t>‹#›</a:t>
            </a:fld>
            <a:endParaRPr lang="en-US"/>
          </a:p>
        </p:txBody>
      </p:sp>
    </p:spTree>
    <p:extLst>
      <p:ext uri="{BB962C8B-B14F-4D97-AF65-F5344CB8AC3E}">
        <p14:creationId xmlns:p14="http://schemas.microsoft.com/office/powerpoint/2010/main" val="392508990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0AA9D6-4D00-4D2B-8BEC-ED1FA9DEB46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347160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AA9D6-4D00-4D2B-8BEC-ED1FA9DEB46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3160002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AA9D6-4D00-4D2B-8BEC-ED1FA9DEB46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3872713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AA9D6-4D00-4D2B-8BEC-ED1FA9DEB46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176608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0AA9D6-4D00-4D2B-8BEC-ED1FA9DEB46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303906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0AA9D6-4D00-4D2B-8BEC-ED1FA9DEB461}"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324993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0AA9D6-4D00-4D2B-8BEC-ED1FA9DEB461}" type="datetimeFigureOut">
              <a:rPr lang="en-US" smtClean="0"/>
              <a:t>10/18/2018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3497432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0AA9D6-4D00-4D2B-8BEC-ED1FA9DEB461}" type="datetimeFigureOut">
              <a:rPr lang="en-US" smtClean="0"/>
              <a:t>10/18/2018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345885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0AA9D6-4D00-4D2B-8BEC-ED1FA9DEB461}" type="datetimeFigureOut">
              <a:rPr lang="en-US" smtClean="0"/>
              <a:t>10/18/2018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116025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0AA9D6-4D00-4D2B-8BEC-ED1FA9DEB461}"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3809326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0AA9D6-4D00-4D2B-8BEC-ED1FA9DEB461}"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41C8E-9184-4206-AB5A-0F9AB0561795}" type="slidenum">
              <a:rPr lang="en-US" smtClean="0"/>
              <a:t>‹#›</a:t>
            </a:fld>
            <a:endParaRPr lang="en-US"/>
          </a:p>
        </p:txBody>
      </p:sp>
    </p:spTree>
    <p:extLst>
      <p:ext uri="{BB962C8B-B14F-4D97-AF65-F5344CB8AC3E}">
        <p14:creationId xmlns:p14="http://schemas.microsoft.com/office/powerpoint/2010/main" val="2847148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AA9D6-4D00-4D2B-8BEC-ED1FA9DEB461}" type="datetimeFigureOut">
              <a:rPr lang="en-US" smtClean="0"/>
              <a:t>10/18/2018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41C8E-9184-4206-AB5A-0F9AB0561795}" type="slidenum">
              <a:rPr lang="en-US" smtClean="0"/>
              <a:t>‹#›</a:t>
            </a:fld>
            <a:endParaRPr lang="en-US"/>
          </a:p>
        </p:txBody>
      </p:sp>
    </p:spTree>
    <p:extLst>
      <p:ext uri="{BB962C8B-B14F-4D97-AF65-F5344CB8AC3E}">
        <p14:creationId xmlns:p14="http://schemas.microsoft.com/office/powerpoint/2010/main" val="522480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reative-commons-images.com/highway-signs/b/broadband.html"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creative-commons-images.com/highway-signs/b/broadband.html"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levatulimite.wordpress.com/2014/06/26/que-es-el-dsl-y-adsl/"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ommons.wikimedia.org/wiki/File:North_Carolina_Capital_Building_in_Downtown_Raleigh_NC_-_panoramio_-_Chanilim714.jpg"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fsymbols.com/signs/tick/"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American_Institute_of_Architecture_Students"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ethotwired.com/"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ethotwired.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achurchforstarvingartists.wordpress.com/2011/09/14/saying-thank-you-clergy-edition"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creative-commons-images.com/highway-signs/b/broadband.html"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22364" y="1182918"/>
            <a:ext cx="6099048" cy="1569660"/>
          </a:xfrm>
          <a:prstGeom prst="rect">
            <a:avLst/>
          </a:prstGeom>
          <a:noFill/>
        </p:spPr>
        <p:txBody>
          <a:bodyPr wrap="square" rtlCol="0">
            <a:spAutoFit/>
          </a:bodyPr>
          <a:lstStyle/>
          <a:p>
            <a:r>
              <a:rPr lang="en-US" sz="4800" dirty="0"/>
              <a:t>A Conversation About High Speed Broadband!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772" y="1182918"/>
            <a:ext cx="3682124" cy="4724090"/>
          </a:xfrm>
          <a:prstGeom prst="rect">
            <a:avLst/>
          </a:prstGeom>
        </p:spPr>
      </p:pic>
      <p:sp>
        <p:nvSpPr>
          <p:cNvPr id="2" name="TextBox 1">
            <a:extLst>
              <a:ext uri="{FF2B5EF4-FFF2-40B4-BE49-F238E27FC236}">
                <a16:creationId xmlns:a16="http://schemas.microsoft.com/office/drawing/2014/main" id="{1B5E03B8-2752-4E5B-93FB-7F3942E8CC32}"/>
              </a:ext>
            </a:extLst>
          </p:cNvPr>
          <p:cNvSpPr txBox="1"/>
          <p:nvPr/>
        </p:nvSpPr>
        <p:spPr>
          <a:xfrm>
            <a:off x="8439912" y="6181069"/>
            <a:ext cx="4247036" cy="369332"/>
          </a:xfrm>
          <a:prstGeom prst="rect">
            <a:avLst/>
          </a:prstGeom>
          <a:noFill/>
        </p:spPr>
        <p:txBody>
          <a:bodyPr wrap="square" rtlCol="0">
            <a:spAutoFit/>
          </a:bodyPr>
          <a:lstStyle/>
          <a:p>
            <a:r>
              <a:rPr lang="en-US" dirty="0"/>
              <a:t>Our dog Zack!</a:t>
            </a:r>
          </a:p>
        </p:txBody>
      </p:sp>
      <p:pic>
        <p:nvPicPr>
          <p:cNvPr id="6" name="Picture 5">
            <a:extLst>
              <a:ext uri="{FF2B5EF4-FFF2-40B4-BE49-F238E27FC236}">
                <a16:creationId xmlns:a16="http://schemas.microsoft.com/office/drawing/2014/main" id="{7E8243F8-CF31-4C46-8A42-2A8189084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509" y="3510998"/>
            <a:ext cx="3755144" cy="2164084"/>
          </a:xfrm>
          <a:prstGeom prst="rect">
            <a:avLst/>
          </a:prstGeom>
        </p:spPr>
      </p:pic>
    </p:spTree>
    <p:extLst>
      <p:ext uri="{BB962C8B-B14F-4D97-AF65-F5344CB8AC3E}">
        <p14:creationId xmlns:p14="http://schemas.microsoft.com/office/powerpoint/2010/main" val="2125544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B88E-85CC-41D9-89B6-0A56B1802183}"/>
              </a:ext>
            </a:extLst>
          </p:cNvPr>
          <p:cNvSpPr>
            <a:spLocks noGrp="1"/>
          </p:cNvSpPr>
          <p:nvPr>
            <p:ph type="title"/>
          </p:nvPr>
        </p:nvSpPr>
        <p:spPr>
          <a:xfrm>
            <a:off x="635633" y="219372"/>
            <a:ext cx="7009176" cy="1663779"/>
          </a:xfrm>
          <a:ln>
            <a:solidFill>
              <a:schemeClr val="tx1"/>
            </a:solidFill>
          </a:ln>
        </p:spPr>
        <p:txBody>
          <a:bodyPr>
            <a:normAutofit fontScale="90000"/>
          </a:bodyPr>
          <a:lstStyle/>
          <a:p>
            <a:r>
              <a:rPr lang="en-US" dirty="0"/>
              <a:t>Observation 1:  Public understanding  of broadband is fundamental to our “success.”</a:t>
            </a:r>
          </a:p>
        </p:txBody>
      </p:sp>
      <p:sp>
        <p:nvSpPr>
          <p:cNvPr id="4" name="Arrow: Right 3">
            <a:extLst>
              <a:ext uri="{FF2B5EF4-FFF2-40B4-BE49-F238E27FC236}">
                <a16:creationId xmlns:a16="http://schemas.microsoft.com/office/drawing/2014/main" id="{7508B39F-66F3-42E9-9A6D-758B441CFCC2}"/>
              </a:ext>
            </a:extLst>
          </p:cNvPr>
          <p:cNvSpPr/>
          <p:nvPr/>
        </p:nvSpPr>
        <p:spPr>
          <a:xfrm>
            <a:off x="909704" y="4965192"/>
            <a:ext cx="10646664" cy="1014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06F653-2864-4A2C-B5DF-116B71E19EA6}"/>
              </a:ext>
            </a:extLst>
          </p:cNvPr>
          <p:cNvSpPr txBox="1"/>
          <p:nvPr/>
        </p:nvSpPr>
        <p:spPr>
          <a:xfrm>
            <a:off x="725300" y="3337113"/>
            <a:ext cx="1892808" cy="923330"/>
          </a:xfrm>
          <a:prstGeom prst="rect">
            <a:avLst/>
          </a:prstGeom>
          <a:noFill/>
        </p:spPr>
        <p:txBody>
          <a:bodyPr wrap="square" rtlCol="0">
            <a:spAutoFit/>
          </a:bodyPr>
          <a:lstStyle/>
          <a:p>
            <a:r>
              <a:rPr lang="en-US" dirty="0"/>
              <a:t>One computer to another through packet switching.</a:t>
            </a:r>
          </a:p>
        </p:txBody>
      </p:sp>
      <p:sp>
        <p:nvSpPr>
          <p:cNvPr id="6" name="TextBox 5">
            <a:extLst>
              <a:ext uri="{FF2B5EF4-FFF2-40B4-BE49-F238E27FC236}">
                <a16:creationId xmlns:a16="http://schemas.microsoft.com/office/drawing/2014/main" id="{7EB99E51-CAD2-42BD-9573-CCCCED2F2FE2}"/>
              </a:ext>
            </a:extLst>
          </p:cNvPr>
          <p:cNvSpPr txBox="1"/>
          <p:nvPr/>
        </p:nvSpPr>
        <p:spPr>
          <a:xfrm>
            <a:off x="1244984" y="5288018"/>
            <a:ext cx="1362456" cy="369332"/>
          </a:xfrm>
          <a:prstGeom prst="rect">
            <a:avLst/>
          </a:prstGeom>
          <a:noFill/>
        </p:spPr>
        <p:txBody>
          <a:bodyPr wrap="square" rtlCol="0">
            <a:spAutoFit/>
          </a:bodyPr>
          <a:lstStyle/>
          <a:p>
            <a:r>
              <a:rPr lang="en-US" dirty="0"/>
              <a:t>1965</a:t>
            </a:r>
          </a:p>
        </p:txBody>
      </p:sp>
      <p:sp>
        <p:nvSpPr>
          <p:cNvPr id="7" name="TextBox 6">
            <a:extLst>
              <a:ext uri="{FF2B5EF4-FFF2-40B4-BE49-F238E27FC236}">
                <a16:creationId xmlns:a16="http://schemas.microsoft.com/office/drawing/2014/main" id="{E81A1B62-53DF-4800-B6BE-70C9CA8F333D}"/>
              </a:ext>
            </a:extLst>
          </p:cNvPr>
          <p:cNvSpPr txBox="1"/>
          <p:nvPr/>
        </p:nvSpPr>
        <p:spPr>
          <a:xfrm>
            <a:off x="2945768" y="3337560"/>
            <a:ext cx="1600200" cy="923330"/>
          </a:xfrm>
          <a:prstGeom prst="rect">
            <a:avLst/>
          </a:prstGeom>
          <a:noFill/>
        </p:spPr>
        <p:txBody>
          <a:bodyPr wrap="square" rtlCol="0">
            <a:spAutoFit/>
          </a:bodyPr>
          <a:lstStyle/>
          <a:p>
            <a:r>
              <a:rPr lang="en-US" dirty="0" err="1"/>
              <a:t>ARPANet</a:t>
            </a:r>
            <a:r>
              <a:rPr lang="en-US" dirty="0"/>
              <a:t> four computers connected</a:t>
            </a:r>
          </a:p>
        </p:txBody>
      </p:sp>
      <p:sp>
        <p:nvSpPr>
          <p:cNvPr id="8" name="TextBox 7">
            <a:extLst>
              <a:ext uri="{FF2B5EF4-FFF2-40B4-BE49-F238E27FC236}">
                <a16:creationId xmlns:a16="http://schemas.microsoft.com/office/drawing/2014/main" id="{CF6548B0-E976-4541-A6F5-93D930F02764}"/>
              </a:ext>
            </a:extLst>
          </p:cNvPr>
          <p:cNvSpPr txBox="1"/>
          <p:nvPr/>
        </p:nvSpPr>
        <p:spPr>
          <a:xfrm>
            <a:off x="3078356" y="5290804"/>
            <a:ext cx="786384" cy="369332"/>
          </a:xfrm>
          <a:prstGeom prst="rect">
            <a:avLst/>
          </a:prstGeom>
          <a:noFill/>
        </p:spPr>
        <p:txBody>
          <a:bodyPr wrap="square" rtlCol="0">
            <a:spAutoFit/>
          </a:bodyPr>
          <a:lstStyle/>
          <a:p>
            <a:r>
              <a:rPr lang="en-US" dirty="0"/>
              <a:t>1969</a:t>
            </a:r>
          </a:p>
        </p:txBody>
      </p:sp>
      <p:sp>
        <p:nvSpPr>
          <p:cNvPr id="9" name="TextBox 8">
            <a:extLst>
              <a:ext uri="{FF2B5EF4-FFF2-40B4-BE49-F238E27FC236}">
                <a16:creationId xmlns:a16="http://schemas.microsoft.com/office/drawing/2014/main" id="{FF40B398-06E0-47F0-A84C-5C24F59649C4}"/>
              </a:ext>
            </a:extLst>
          </p:cNvPr>
          <p:cNvSpPr txBox="1"/>
          <p:nvPr/>
        </p:nvSpPr>
        <p:spPr>
          <a:xfrm>
            <a:off x="4521584" y="3337560"/>
            <a:ext cx="1450848" cy="1754326"/>
          </a:xfrm>
          <a:prstGeom prst="rect">
            <a:avLst/>
          </a:prstGeom>
          <a:noFill/>
        </p:spPr>
        <p:txBody>
          <a:bodyPr wrap="square" rtlCol="0">
            <a:spAutoFit/>
          </a:bodyPr>
          <a:lstStyle/>
          <a:p>
            <a:r>
              <a:rPr lang="en-US" dirty="0"/>
              <a:t>Vincent Cerf and network Transmission Control </a:t>
            </a:r>
            <a:r>
              <a:rPr lang="en-US" dirty="0" err="1"/>
              <a:t>Protocal</a:t>
            </a:r>
            <a:r>
              <a:rPr lang="en-US" dirty="0"/>
              <a:t> (HTTP) </a:t>
            </a:r>
          </a:p>
        </p:txBody>
      </p:sp>
      <p:sp>
        <p:nvSpPr>
          <p:cNvPr id="10" name="TextBox 9">
            <a:extLst>
              <a:ext uri="{FF2B5EF4-FFF2-40B4-BE49-F238E27FC236}">
                <a16:creationId xmlns:a16="http://schemas.microsoft.com/office/drawing/2014/main" id="{98FAAD2F-B357-45DC-8BB0-0598B3C3471C}"/>
              </a:ext>
            </a:extLst>
          </p:cNvPr>
          <p:cNvSpPr txBox="1"/>
          <p:nvPr/>
        </p:nvSpPr>
        <p:spPr>
          <a:xfrm>
            <a:off x="4686176" y="5288357"/>
            <a:ext cx="786384" cy="369332"/>
          </a:xfrm>
          <a:prstGeom prst="rect">
            <a:avLst/>
          </a:prstGeom>
          <a:noFill/>
        </p:spPr>
        <p:txBody>
          <a:bodyPr wrap="square" rtlCol="0">
            <a:spAutoFit/>
          </a:bodyPr>
          <a:lstStyle/>
          <a:p>
            <a:r>
              <a:rPr lang="en-US" dirty="0"/>
              <a:t>1970s</a:t>
            </a:r>
          </a:p>
        </p:txBody>
      </p:sp>
      <p:sp>
        <p:nvSpPr>
          <p:cNvPr id="11" name="TextBox 10">
            <a:extLst>
              <a:ext uri="{FF2B5EF4-FFF2-40B4-BE49-F238E27FC236}">
                <a16:creationId xmlns:a16="http://schemas.microsoft.com/office/drawing/2014/main" id="{225645C0-D979-4FA7-A86A-CCD6DBEE96F9}"/>
              </a:ext>
            </a:extLst>
          </p:cNvPr>
          <p:cNvSpPr txBox="1"/>
          <p:nvPr/>
        </p:nvSpPr>
        <p:spPr>
          <a:xfrm>
            <a:off x="6298568" y="3337560"/>
            <a:ext cx="1450848" cy="1200329"/>
          </a:xfrm>
          <a:prstGeom prst="rect">
            <a:avLst/>
          </a:prstGeom>
          <a:noFill/>
        </p:spPr>
        <p:txBody>
          <a:bodyPr wrap="square" rtlCol="0">
            <a:spAutoFit/>
          </a:bodyPr>
          <a:lstStyle/>
          <a:p>
            <a:r>
              <a:rPr lang="en-US" dirty="0"/>
              <a:t>Telephone modems &amp; bulletin boards</a:t>
            </a:r>
          </a:p>
        </p:txBody>
      </p:sp>
      <p:sp>
        <p:nvSpPr>
          <p:cNvPr id="12" name="TextBox 11">
            <a:extLst>
              <a:ext uri="{FF2B5EF4-FFF2-40B4-BE49-F238E27FC236}">
                <a16:creationId xmlns:a16="http://schemas.microsoft.com/office/drawing/2014/main" id="{E97C4071-B487-4D3F-9B86-C8901C0DB49C}"/>
              </a:ext>
            </a:extLst>
          </p:cNvPr>
          <p:cNvSpPr txBox="1"/>
          <p:nvPr/>
        </p:nvSpPr>
        <p:spPr>
          <a:xfrm>
            <a:off x="6426584" y="5322808"/>
            <a:ext cx="1091184" cy="369332"/>
          </a:xfrm>
          <a:prstGeom prst="rect">
            <a:avLst/>
          </a:prstGeom>
          <a:noFill/>
        </p:spPr>
        <p:txBody>
          <a:bodyPr wrap="square" rtlCol="0">
            <a:spAutoFit/>
          </a:bodyPr>
          <a:lstStyle/>
          <a:p>
            <a:r>
              <a:rPr lang="en-US" dirty="0"/>
              <a:t>1980s</a:t>
            </a:r>
          </a:p>
        </p:txBody>
      </p:sp>
      <p:pic>
        <p:nvPicPr>
          <p:cNvPr id="22" name="Picture 21">
            <a:extLst>
              <a:ext uri="{FF2B5EF4-FFF2-40B4-BE49-F238E27FC236}">
                <a16:creationId xmlns:a16="http://schemas.microsoft.com/office/drawing/2014/main" id="{EF90C656-4438-403C-9194-55377BE367B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40390" y="380918"/>
            <a:ext cx="3415978" cy="2274472"/>
          </a:xfrm>
          <a:prstGeom prst="rect">
            <a:avLst/>
          </a:prstGeom>
        </p:spPr>
      </p:pic>
    </p:spTree>
    <p:extLst>
      <p:ext uri="{BB962C8B-B14F-4D97-AF65-F5344CB8AC3E}">
        <p14:creationId xmlns:p14="http://schemas.microsoft.com/office/powerpoint/2010/main" val="392044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7508B39F-66F3-42E9-9A6D-758B441CFCC2}"/>
              </a:ext>
            </a:extLst>
          </p:cNvPr>
          <p:cNvSpPr/>
          <p:nvPr/>
        </p:nvSpPr>
        <p:spPr>
          <a:xfrm>
            <a:off x="772668" y="5073173"/>
            <a:ext cx="10646664" cy="1014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06F653-2864-4A2C-B5DF-116B71E19EA6}"/>
              </a:ext>
            </a:extLst>
          </p:cNvPr>
          <p:cNvSpPr txBox="1"/>
          <p:nvPr/>
        </p:nvSpPr>
        <p:spPr>
          <a:xfrm>
            <a:off x="606835" y="3429000"/>
            <a:ext cx="1892808" cy="923330"/>
          </a:xfrm>
          <a:prstGeom prst="rect">
            <a:avLst/>
          </a:prstGeom>
          <a:noFill/>
        </p:spPr>
        <p:txBody>
          <a:bodyPr wrap="square" rtlCol="0">
            <a:spAutoFit/>
          </a:bodyPr>
          <a:lstStyle/>
          <a:p>
            <a:r>
              <a:rPr lang="en-US" dirty="0"/>
              <a:t>One computer to another through packet switching.</a:t>
            </a:r>
          </a:p>
        </p:txBody>
      </p:sp>
      <p:sp>
        <p:nvSpPr>
          <p:cNvPr id="6" name="TextBox 5">
            <a:extLst>
              <a:ext uri="{FF2B5EF4-FFF2-40B4-BE49-F238E27FC236}">
                <a16:creationId xmlns:a16="http://schemas.microsoft.com/office/drawing/2014/main" id="{7EB99E51-CAD2-42BD-9573-CCCCED2F2FE2}"/>
              </a:ext>
            </a:extLst>
          </p:cNvPr>
          <p:cNvSpPr txBox="1"/>
          <p:nvPr/>
        </p:nvSpPr>
        <p:spPr>
          <a:xfrm>
            <a:off x="1137187" y="5379458"/>
            <a:ext cx="1362456" cy="369332"/>
          </a:xfrm>
          <a:prstGeom prst="rect">
            <a:avLst/>
          </a:prstGeom>
          <a:noFill/>
        </p:spPr>
        <p:txBody>
          <a:bodyPr wrap="square" rtlCol="0">
            <a:spAutoFit/>
          </a:bodyPr>
          <a:lstStyle/>
          <a:p>
            <a:r>
              <a:rPr lang="en-US" dirty="0"/>
              <a:t>1965</a:t>
            </a:r>
          </a:p>
        </p:txBody>
      </p:sp>
      <p:sp>
        <p:nvSpPr>
          <p:cNvPr id="7" name="TextBox 6">
            <a:extLst>
              <a:ext uri="{FF2B5EF4-FFF2-40B4-BE49-F238E27FC236}">
                <a16:creationId xmlns:a16="http://schemas.microsoft.com/office/drawing/2014/main" id="{E81A1B62-53DF-4800-B6BE-70C9CA8F333D}"/>
              </a:ext>
            </a:extLst>
          </p:cNvPr>
          <p:cNvSpPr txBox="1"/>
          <p:nvPr/>
        </p:nvSpPr>
        <p:spPr>
          <a:xfrm>
            <a:off x="2837971" y="3429000"/>
            <a:ext cx="1600200" cy="923330"/>
          </a:xfrm>
          <a:prstGeom prst="rect">
            <a:avLst/>
          </a:prstGeom>
          <a:noFill/>
        </p:spPr>
        <p:txBody>
          <a:bodyPr wrap="square" rtlCol="0">
            <a:spAutoFit/>
          </a:bodyPr>
          <a:lstStyle/>
          <a:p>
            <a:r>
              <a:rPr lang="en-US" dirty="0" err="1"/>
              <a:t>ARPANet</a:t>
            </a:r>
            <a:r>
              <a:rPr lang="en-US" dirty="0"/>
              <a:t> four computers connected</a:t>
            </a:r>
          </a:p>
        </p:txBody>
      </p:sp>
      <p:sp>
        <p:nvSpPr>
          <p:cNvPr id="8" name="TextBox 7">
            <a:extLst>
              <a:ext uri="{FF2B5EF4-FFF2-40B4-BE49-F238E27FC236}">
                <a16:creationId xmlns:a16="http://schemas.microsoft.com/office/drawing/2014/main" id="{CF6548B0-E976-4541-A6F5-93D930F02764}"/>
              </a:ext>
            </a:extLst>
          </p:cNvPr>
          <p:cNvSpPr txBox="1"/>
          <p:nvPr/>
        </p:nvSpPr>
        <p:spPr>
          <a:xfrm>
            <a:off x="2970559" y="5382244"/>
            <a:ext cx="786384" cy="369332"/>
          </a:xfrm>
          <a:prstGeom prst="rect">
            <a:avLst/>
          </a:prstGeom>
          <a:noFill/>
        </p:spPr>
        <p:txBody>
          <a:bodyPr wrap="square" rtlCol="0">
            <a:spAutoFit/>
          </a:bodyPr>
          <a:lstStyle/>
          <a:p>
            <a:r>
              <a:rPr lang="en-US" dirty="0"/>
              <a:t>1969</a:t>
            </a:r>
          </a:p>
        </p:txBody>
      </p:sp>
      <p:sp>
        <p:nvSpPr>
          <p:cNvPr id="9" name="TextBox 8">
            <a:extLst>
              <a:ext uri="{FF2B5EF4-FFF2-40B4-BE49-F238E27FC236}">
                <a16:creationId xmlns:a16="http://schemas.microsoft.com/office/drawing/2014/main" id="{FF40B398-06E0-47F0-A84C-5C24F59649C4}"/>
              </a:ext>
            </a:extLst>
          </p:cNvPr>
          <p:cNvSpPr txBox="1"/>
          <p:nvPr/>
        </p:nvSpPr>
        <p:spPr>
          <a:xfrm>
            <a:off x="4413787" y="3429000"/>
            <a:ext cx="1450848" cy="1754326"/>
          </a:xfrm>
          <a:prstGeom prst="rect">
            <a:avLst/>
          </a:prstGeom>
          <a:noFill/>
        </p:spPr>
        <p:txBody>
          <a:bodyPr wrap="square" rtlCol="0">
            <a:spAutoFit/>
          </a:bodyPr>
          <a:lstStyle/>
          <a:p>
            <a:r>
              <a:rPr lang="en-US" dirty="0"/>
              <a:t>Vincent Cerf and network Transmission Control </a:t>
            </a:r>
            <a:r>
              <a:rPr lang="en-US" dirty="0" err="1"/>
              <a:t>Protocal</a:t>
            </a:r>
            <a:r>
              <a:rPr lang="en-US" dirty="0"/>
              <a:t> (HTTP) </a:t>
            </a:r>
          </a:p>
        </p:txBody>
      </p:sp>
      <p:sp>
        <p:nvSpPr>
          <p:cNvPr id="10" name="TextBox 9">
            <a:extLst>
              <a:ext uri="{FF2B5EF4-FFF2-40B4-BE49-F238E27FC236}">
                <a16:creationId xmlns:a16="http://schemas.microsoft.com/office/drawing/2014/main" id="{98FAAD2F-B357-45DC-8BB0-0598B3C3471C}"/>
              </a:ext>
            </a:extLst>
          </p:cNvPr>
          <p:cNvSpPr txBox="1"/>
          <p:nvPr/>
        </p:nvSpPr>
        <p:spPr>
          <a:xfrm>
            <a:off x="4578379" y="5379797"/>
            <a:ext cx="786384" cy="369332"/>
          </a:xfrm>
          <a:prstGeom prst="rect">
            <a:avLst/>
          </a:prstGeom>
          <a:noFill/>
        </p:spPr>
        <p:txBody>
          <a:bodyPr wrap="square" rtlCol="0">
            <a:spAutoFit/>
          </a:bodyPr>
          <a:lstStyle/>
          <a:p>
            <a:r>
              <a:rPr lang="en-US" dirty="0"/>
              <a:t>1970s</a:t>
            </a:r>
          </a:p>
        </p:txBody>
      </p:sp>
      <p:sp>
        <p:nvSpPr>
          <p:cNvPr id="11" name="TextBox 10">
            <a:extLst>
              <a:ext uri="{FF2B5EF4-FFF2-40B4-BE49-F238E27FC236}">
                <a16:creationId xmlns:a16="http://schemas.microsoft.com/office/drawing/2014/main" id="{225645C0-D979-4FA7-A86A-CCD6DBEE96F9}"/>
              </a:ext>
            </a:extLst>
          </p:cNvPr>
          <p:cNvSpPr txBox="1"/>
          <p:nvPr/>
        </p:nvSpPr>
        <p:spPr>
          <a:xfrm>
            <a:off x="6190771" y="3429000"/>
            <a:ext cx="1450848" cy="1200329"/>
          </a:xfrm>
          <a:prstGeom prst="rect">
            <a:avLst/>
          </a:prstGeom>
          <a:noFill/>
        </p:spPr>
        <p:txBody>
          <a:bodyPr wrap="square" rtlCol="0">
            <a:spAutoFit/>
          </a:bodyPr>
          <a:lstStyle/>
          <a:p>
            <a:r>
              <a:rPr lang="en-US" dirty="0"/>
              <a:t>Telephone modems &amp; bulletin boards</a:t>
            </a:r>
          </a:p>
        </p:txBody>
      </p:sp>
      <p:sp>
        <p:nvSpPr>
          <p:cNvPr id="12" name="TextBox 11">
            <a:extLst>
              <a:ext uri="{FF2B5EF4-FFF2-40B4-BE49-F238E27FC236}">
                <a16:creationId xmlns:a16="http://schemas.microsoft.com/office/drawing/2014/main" id="{E97C4071-B487-4D3F-9B86-C8901C0DB49C}"/>
              </a:ext>
            </a:extLst>
          </p:cNvPr>
          <p:cNvSpPr txBox="1"/>
          <p:nvPr/>
        </p:nvSpPr>
        <p:spPr>
          <a:xfrm>
            <a:off x="6318787" y="5414248"/>
            <a:ext cx="1091184" cy="369332"/>
          </a:xfrm>
          <a:prstGeom prst="rect">
            <a:avLst/>
          </a:prstGeom>
          <a:noFill/>
        </p:spPr>
        <p:txBody>
          <a:bodyPr wrap="square" rtlCol="0">
            <a:spAutoFit/>
          </a:bodyPr>
          <a:lstStyle/>
          <a:p>
            <a:r>
              <a:rPr lang="en-US" dirty="0"/>
              <a:t>1980s</a:t>
            </a:r>
          </a:p>
        </p:txBody>
      </p:sp>
      <p:sp>
        <p:nvSpPr>
          <p:cNvPr id="14" name="TextBox 13">
            <a:extLst>
              <a:ext uri="{FF2B5EF4-FFF2-40B4-BE49-F238E27FC236}">
                <a16:creationId xmlns:a16="http://schemas.microsoft.com/office/drawing/2014/main" id="{4F411D19-AD76-4207-B1A3-EAF8045CFAB6}"/>
              </a:ext>
            </a:extLst>
          </p:cNvPr>
          <p:cNvSpPr txBox="1"/>
          <p:nvPr/>
        </p:nvSpPr>
        <p:spPr>
          <a:xfrm>
            <a:off x="7897651" y="5414248"/>
            <a:ext cx="932688" cy="369332"/>
          </a:xfrm>
          <a:prstGeom prst="rect">
            <a:avLst/>
          </a:prstGeom>
          <a:noFill/>
        </p:spPr>
        <p:txBody>
          <a:bodyPr wrap="square" rtlCol="0">
            <a:spAutoFit/>
          </a:bodyPr>
          <a:lstStyle/>
          <a:p>
            <a:r>
              <a:rPr lang="en-US" dirty="0"/>
              <a:t>1990’s</a:t>
            </a:r>
          </a:p>
        </p:txBody>
      </p:sp>
      <p:sp>
        <p:nvSpPr>
          <p:cNvPr id="16" name="TextBox 15">
            <a:extLst>
              <a:ext uri="{FF2B5EF4-FFF2-40B4-BE49-F238E27FC236}">
                <a16:creationId xmlns:a16="http://schemas.microsoft.com/office/drawing/2014/main" id="{1C4380F7-5843-4E53-AA53-8567663C4704}"/>
              </a:ext>
            </a:extLst>
          </p:cNvPr>
          <p:cNvSpPr txBox="1"/>
          <p:nvPr/>
        </p:nvSpPr>
        <p:spPr>
          <a:xfrm>
            <a:off x="9410983" y="5379458"/>
            <a:ext cx="1091184" cy="369332"/>
          </a:xfrm>
          <a:prstGeom prst="rect">
            <a:avLst/>
          </a:prstGeom>
          <a:noFill/>
        </p:spPr>
        <p:txBody>
          <a:bodyPr wrap="square" rtlCol="0">
            <a:spAutoFit/>
          </a:bodyPr>
          <a:lstStyle/>
          <a:p>
            <a:r>
              <a:rPr lang="en-US" dirty="0"/>
              <a:t>2000’s</a:t>
            </a:r>
          </a:p>
        </p:txBody>
      </p:sp>
      <p:pic>
        <p:nvPicPr>
          <p:cNvPr id="19" name="Picture 18">
            <a:extLst>
              <a:ext uri="{FF2B5EF4-FFF2-40B4-BE49-F238E27FC236}">
                <a16:creationId xmlns:a16="http://schemas.microsoft.com/office/drawing/2014/main" id="{FA618C9D-E8A6-44E0-9692-DBAFE3B6E4EB}"/>
              </a:ext>
            </a:extLst>
          </p:cNvPr>
          <p:cNvPicPr>
            <a:picLocks noChangeAspect="1"/>
          </p:cNvPicPr>
          <p:nvPr/>
        </p:nvPicPr>
        <p:blipFill rotWithShape="1">
          <a:blip r:embed="rId2">
            <a:extLst>
              <a:ext uri="{28A0092B-C50C-407E-A947-70E740481C1C}">
                <a14:useLocalDpi xmlns:a14="http://schemas.microsoft.com/office/drawing/2010/main" val="0"/>
              </a:ext>
            </a:extLst>
          </a:blip>
          <a:srcRect l="1905" t="11466" r="5439" b="45927"/>
          <a:stretch/>
        </p:blipFill>
        <p:spPr>
          <a:xfrm>
            <a:off x="7897651" y="706515"/>
            <a:ext cx="3075722" cy="1843984"/>
          </a:xfrm>
          <a:prstGeom prst="rect">
            <a:avLst/>
          </a:prstGeom>
        </p:spPr>
      </p:pic>
      <p:sp>
        <p:nvSpPr>
          <p:cNvPr id="20" name="TextBox 19">
            <a:extLst>
              <a:ext uri="{FF2B5EF4-FFF2-40B4-BE49-F238E27FC236}">
                <a16:creationId xmlns:a16="http://schemas.microsoft.com/office/drawing/2014/main" id="{EDC4518B-28F5-4EC8-A68B-55476332CB3F}"/>
              </a:ext>
            </a:extLst>
          </p:cNvPr>
          <p:cNvSpPr txBox="1"/>
          <p:nvPr/>
        </p:nvSpPr>
        <p:spPr>
          <a:xfrm>
            <a:off x="4294350" y="690335"/>
            <a:ext cx="2331720" cy="1477328"/>
          </a:xfrm>
          <a:prstGeom prst="rect">
            <a:avLst/>
          </a:prstGeom>
          <a:noFill/>
        </p:spPr>
        <p:txBody>
          <a:bodyPr wrap="square" rtlCol="0">
            <a:spAutoFit/>
          </a:bodyPr>
          <a:lstStyle/>
          <a:p>
            <a:r>
              <a:rPr lang="en-US" dirty="0"/>
              <a:t>Nations first legislative “on line constituent service” and state hearing on a computer bulletin board system</a:t>
            </a:r>
          </a:p>
        </p:txBody>
      </p:sp>
      <p:pic>
        <p:nvPicPr>
          <p:cNvPr id="18" name="Picture 17">
            <a:extLst>
              <a:ext uri="{FF2B5EF4-FFF2-40B4-BE49-F238E27FC236}">
                <a16:creationId xmlns:a16="http://schemas.microsoft.com/office/drawing/2014/main" id="{F2AE3144-9B04-4A76-9E7C-FE257B6BA2C5}"/>
              </a:ext>
            </a:extLst>
          </p:cNvPr>
          <p:cNvPicPr/>
          <p:nvPr/>
        </p:nvPicPr>
        <p:blipFill rotWithShape="1">
          <a:blip r:embed="rId3"/>
          <a:srcRect l="52137" t="33504" r="8333"/>
          <a:stretch/>
        </p:blipFill>
        <p:spPr bwMode="auto">
          <a:xfrm>
            <a:off x="884508" y="238007"/>
            <a:ext cx="2872435" cy="2851626"/>
          </a:xfrm>
          <a:prstGeom prst="rect">
            <a:avLst/>
          </a:prstGeom>
          <a:ln>
            <a:noFill/>
          </a:ln>
          <a:extLst>
            <a:ext uri="{53640926-AAD7-44D8-BBD7-CCE9431645EC}">
              <a14:shadowObscured xmlns:a14="http://schemas.microsoft.com/office/drawing/2010/main"/>
            </a:ext>
          </a:extLst>
        </p:spPr>
      </p:pic>
      <p:sp>
        <p:nvSpPr>
          <p:cNvPr id="2" name="Arrow: Up 1">
            <a:extLst>
              <a:ext uri="{FF2B5EF4-FFF2-40B4-BE49-F238E27FC236}">
                <a16:creationId xmlns:a16="http://schemas.microsoft.com/office/drawing/2014/main" id="{99DFB738-CDD5-41B9-A73D-5D2DFC5FA7C5}"/>
              </a:ext>
            </a:extLst>
          </p:cNvPr>
          <p:cNvSpPr/>
          <p:nvPr/>
        </p:nvSpPr>
        <p:spPr>
          <a:xfrm>
            <a:off x="7294147" y="3256880"/>
            <a:ext cx="484632" cy="205931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663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B88E-85CC-41D9-89B6-0A56B1802183}"/>
              </a:ext>
            </a:extLst>
          </p:cNvPr>
          <p:cNvSpPr>
            <a:spLocks noGrp="1"/>
          </p:cNvSpPr>
          <p:nvPr>
            <p:ph type="title"/>
          </p:nvPr>
        </p:nvSpPr>
        <p:spPr>
          <a:xfrm>
            <a:off x="635633" y="219372"/>
            <a:ext cx="7009176" cy="1663779"/>
          </a:xfrm>
          <a:ln>
            <a:solidFill>
              <a:schemeClr val="tx1"/>
            </a:solidFill>
          </a:ln>
        </p:spPr>
        <p:txBody>
          <a:bodyPr>
            <a:normAutofit fontScale="90000"/>
          </a:bodyPr>
          <a:lstStyle/>
          <a:p>
            <a:r>
              <a:rPr lang="en-US" dirty="0"/>
              <a:t>Observation 1:  Public understanding  of broadband is fundamental to our “success.”</a:t>
            </a:r>
          </a:p>
        </p:txBody>
      </p:sp>
      <p:sp>
        <p:nvSpPr>
          <p:cNvPr id="4" name="Arrow: Right 3">
            <a:extLst>
              <a:ext uri="{FF2B5EF4-FFF2-40B4-BE49-F238E27FC236}">
                <a16:creationId xmlns:a16="http://schemas.microsoft.com/office/drawing/2014/main" id="{7508B39F-66F3-42E9-9A6D-758B441CFCC2}"/>
              </a:ext>
            </a:extLst>
          </p:cNvPr>
          <p:cNvSpPr/>
          <p:nvPr/>
        </p:nvSpPr>
        <p:spPr>
          <a:xfrm>
            <a:off x="909704" y="4965192"/>
            <a:ext cx="10646664" cy="1014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06F653-2864-4A2C-B5DF-116B71E19EA6}"/>
              </a:ext>
            </a:extLst>
          </p:cNvPr>
          <p:cNvSpPr txBox="1"/>
          <p:nvPr/>
        </p:nvSpPr>
        <p:spPr>
          <a:xfrm>
            <a:off x="725300" y="3337113"/>
            <a:ext cx="1892808" cy="923330"/>
          </a:xfrm>
          <a:prstGeom prst="rect">
            <a:avLst/>
          </a:prstGeom>
          <a:noFill/>
        </p:spPr>
        <p:txBody>
          <a:bodyPr wrap="square" rtlCol="0">
            <a:spAutoFit/>
          </a:bodyPr>
          <a:lstStyle/>
          <a:p>
            <a:r>
              <a:rPr lang="en-US" dirty="0"/>
              <a:t>One computer to another through packet switching.</a:t>
            </a:r>
          </a:p>
        </p:txBody>
      </p:sp>
      <p:sp>
        <p:nvSpPr>
          <p:cNvPr id="6" name="TextBox 5">
            <a:extLst>
              <a:ext uri="{FF2B5EF4-FFF2-40B4-BE49-F238E27FC236}">
                <a16:creationId xmlns:a16="http://schemas.microsoft.com/office/drawing/2014/main" id="{7EB99E51-CAD2-42BD-9573-CCCCED2F2FE2}"/>
              </a:ext>
            </a:extLst>
          </p:cNvPr>
          <p:cNvSpPr txBox="1"/>
          <p:nvPr/>
        </p:nvSpPr>
        <p:spPr>
          <a:xfrm>
            <a:off x="1244984" y="5288018"/>
            <a:ext cx="1362456" cy="369332"/>
          </a:xfrm>
          <a:prstGeom prst="rect">
            <a:avLst/>
          </a:prstGeom>
          <a:noFill/>
        </p:spPr>
        <p:txBody>
          <a:bodyPr wrap="square" rtlCol="0">
            <a:spAutoFit/>
          </a:bodyPr>
          <a:lstStyle/>
          <a:p>
            <a:r>
              <a:rPr lang="en-US" dirty="0"/>
              <a:t>1965</a:t>
            </a:r>
          </a:p>
        </p:txBody>
      </p:sp>
      <p:sp>
        <p:nvSpPr>
          <p:cNvPr id="7" name="TextBox 6">
            <a:extLst>
              <a:ext uri="{FF2B5EF4-FFF2-40B4-BE49-F238E27FC236}">
                <a16:creationId xmlns:a16="http://schemas.microsoft.com/office/drawing/2014/main" id="{E81A1B62-53DF-4800-B6BE-70C9CA8F333D}"/>
              </a:ext>
            </a:extLst>
          </p:cNvPr>
          <p:cNvSpPr txBox="1"/>
          <p:nvPr/>
        </p:nvSpPr>
        <p:spPr>
          <a:xfrm>
            <a:off x="2945768" y="3337560"/>
            <a:ext cx="1600200" cy="923330"/>
          </a:xfrm>
          <a:prstGeom prst="rect">
            <a:avLst/>
          </a:prstGeom>
          <a:noFill/>
        </p:spPr>
        <p:txBody>
          <a:bodyPr wrap="square" rtlCol="0">
            <a:spAutoFit/>
          </a:bodyPr>
          <a:lstStyle/>
          <a:p>
            <a:r>
              <a:rPr lang="en-US" dirty="0" err="1"/>
              <a:t>ARPANet</a:t>
            </a:r>
            <a:r>
              <a:rPr lang="en-US" dirty="0"/>
              <a:t> four computers connected</a:t>
            </a:r>
          </a:p>
        </p:txBody>
      </p:sp>
      <p:sp>
        <p:nvSpPr>
          <p:cNvPr id="8" name="TextBox 7">
            <a:extLst>
              <a:ext uri="{FF2B5EF4-FFF2-40B4-BE49-F238E27FC236}">
                <a16:creationId xmlns:a16="http://schemas.microsoft.com/office/drawing/2014/main" id="{CF6548B0-E976-4541-A6F5-93D930F02764}"/>
              </a:ext>
            </a:extLst>
          </p:cNvPr>
          <p:cNvSpPr txBox="1"/>
          <p:nvPr/>
        </p:nvSpPr>
        <p:spPr>
          <a:xfrm>
            <a:off x="3078356" y="5290804"/>
            <a:ext cx="786384" cy="369332"/>
          </a:xfrm>
          <a:prstGeom prst="rect">
            <a:avLst/>
          </a:prstGeom>
          <a:noFill/>
        </p:spPr>
        <p:txBody>
          <a:bodyPr wrap="square" rtlCol="0">
            <a:spAutoFit/>
          </a:bodyPr>
          <a:lstStyle/>
          <a:p>
            <a:r>
              <a:rPr lang="en-US" dirty="0"/>
              <a:t>1969</a:t>
            </a:r>
          </a:p>
        </p:txBody>
      </p:sp>
      <p:sp>
        <p:nvSpPr>
          <p:cNvPr id="9" name="TextBox 8">
            <a:extLst>
              <a:ext uri="{FF2B5EF4-FFF2-40B4-BE49-F238E27FC236}">
                <a16:creationId xmlns:a16="http://schemas.microsoft.com/office/drawing/2014/main" id="{FF40B398-06E0-47F0-A84C-5C24F59649C4}"/>
              </a:ext>
            </a:extLst>
          </p:cNvPr>
          <p:cNvSpPr txBox="1"/>
          <p:nvPr/>
        </p:nvSpPr>
        <p:spPr>
          <a:xfrm>
            <a:off x="4521584" y="3337560"/>
            <a:ext cx="1450848" cy="1754326"/>
          </a:xfrm>
          <a:prstGeom prst="rect">
            <a:avLst/>
          </a:prstGeom>
          <a:noFill/>
        </p:spPr>
        <p:txBody>
          <a:bodyPr wrap="square" rtlCol="0">
            <a:spAutoFit/>
          </a:bodyPr>
          <a:lstStyle/>
          <a:p>
            <a:r>
              <a:rPr lang="en-US" dirty="0"/>
              <a:t>Vincent Cerf and network Transmission Control </a:t>
            </a:r>
            <a:r>
              <a:rPr lang="en-US" dirty="0" err="1"/>
              <a:t>Protocal</a:t>
            </a:r>
            <a:r>
              <a:rPr lang="en-US" dirty="0"/>
              <a:t> (HTTP) </a:t>
            </a:r>
          </a:p>
        </p:txBody>
      </p:sp>
      <p:sp>
        <p:nvSpPr>
          <p:cNvPr id="10" name="TextBox 9">
            <a:extLst>
              <a:ext uri="{FF2B5EF4-FFF2-40B4-BE49-F238E27FC236}">
                <a16:creationId xmlns:a16="http://schemas.microsoft.com/office/drawing/2014/main" id="{98FAAD2F-B357-45DC-8BB0-0598B3C3471C}"/>
              </a:ext>
            </a:extLst>
          </p:cNvPr>
          <p:cNvSpPr txBox="1"/>
          <p:nvPr/>
        </p:nvSpPr>
        <p:spPr>
          <a:xfrm>
            <a:off x="4686176" y="5288357"/>
            <a:ext cx="786384" cy="369332"/>
          </a:xfrm>
          <a:prstGeom prst="rect">
            <a:avLst/>
          </a:prstGeom>
          <a:noFill/>
        </p:spPr>
        <p:txBody>
          <a:bodyPr wrap="square" rtlCol="0">
            <a:spAutoFit/>
          </a:bodyPr>
          <a:lstStyle/>
          <a:p>
            <a:r>
              <a:rPr lang="en-US" dirty="0"/>
              <a:t>1970s</a:t>
            </a:r>
          </a:p>
        </p:txBody>
      </p:sp>
      <p:sp>
        <p:nvSpPr>
          <p:cNvPr id="11" name="TextBox 10">
            <a:extLst>
              <a:ext uri="{FF2B5EF4-FFF2-40B4-BE49-F238E27FC236}">
                <a16:creationId xmlns:a16="http://schemas.microsoft.com/office/drawing/2014/main" id="{225645C0-D979-4FA7-A86A-CCD6DBEE96F9}"/>
              </a:ext>
            </a:extLst>
          </p:cNvPr>
          <p:cNvSpPr txBox="1"/>
          <p:nvPr/>
        </p:nvSpPr>
        <p:spPr>
          <a:xfrm>
            <a:off x="6298568" y="3337560"/>
            <a:ext cx="1450848" cy="1200329"/>
          </a:xfrm>
          <a:prstGeom prst="rect">
            <a:avLst/>
          </a:prstGeom>
          <a:noFill/>
        </p:spPr>
        <p:txBody>
          <a:bodyPr wrap="square" rtlCol="0">
            <a:spAutoFit/>
          </a:bodyPr>
          <a:lstStyle/>
          <a:p>
            <a:r>
              <a:rPr lang="en-US" dirty="0"/>
              <a:t>Telephone modems &amp; bulletin boards</a:t>
            </a:r>
          </a:p>
        </p:txBody>
      </p:sp>
      <p:sp>
        <p:nvSpPr>
          <p:cNvPr id="12" name="TextBox 11">
            <a:extLst>
              <a:ext uri="{FF2B5EF4-FFF2-40B4-BE49-F238E27FC236}">
                <a16:creationId xmlns:a16="http://schemas.microsoft.com/office/drawing/2014/main" id="{E97C4071-B487-4D3F-9B86-C8901C0DB49C}"/>
              </a:ext>
            </a:extLst>
          </p:cNvPr>
          <p:cNvSpPr txBox="1"/>
          <p:nvPr/>
        </p:nvSpPr>
        <p:spPr>
          <a:xfrm>
            <a:off x="6426584" y="5322808"/>
            <a:ext cx="1091184" cy="369332"/>
          </a:xfrm>
          <a:prstGeom prst="rect">
            <a:avLst/>
          </a:prstGeom>
          <a:noFill/>
        </p:spPr>
        <p:txBody>
          <a:bodyPr wrap="square" rtlCol="0">
            <a:spAutoFit/>
          </a:bodyPr>
          <a:lstStyle/>
          <a:p>
            <a:r>
              <a:rPr lang="en-US" dirty="0"/>
              <a:t>1980s</a:t>
            </a:r>
          </a:p>
        </p:txBody>
      </p:sp>
      <p:sp>
        <p:nvSpPr>
          <p:cNvPr id="13" name="TextBox 12">
            <a:extLst>
              <a:ext uri="{FF2B5EF4-FFF2-40B4-BE49-F238E27FC236}">
                <a16:creationId xmlns:a16="http://schemas.microsoft.com/office/drawing/2014/main" id="{79B8D376-6C7C-45FB-90CD-CBA633B77862}"/>
              </a:ext>
            </a:extLst>
          </p:cNvPr>
          <p:cNvSpPr txBox="1"/>
          <p:nvPr/>
        </p:nvSpPr>
        <p:spPr>
          <a:xfrm>
            <a:off x="7886576" y="3383727"/>
            <a:ext cx="1450848" cy="1477328"/>
          </a:xfrm>
          <a:prstGeom prst="rect">
            <a:avLst/>
          </a:prstGeom>
          <a:noFill/>
        </p:spPr>
        <p:txBody>
          <a:bodyPr wrap="square" rtlCol="0">
            <a:spAutoFit/>
          </a:bodyPr>
          <a:lstStyle/>
          <a:p>
            <a:r>
              <a:rPr lang="en-US" dirty="0"/>
              <a:t>World Wide Web using hypertext transfer  protocols</a:t>
            </a:r>
          </a:p>
        </p:txBody>
      </p:sp>
      <p:sp>
        <p:nvSpPr>
          <p:cNvPr id="14" name="TextBox 13">
            <a:extLst>
              <a:ext uri="{FF2B5EF4-FFF2-40B4-BE49-F238E27FC236}">
                <a16:creationId xmlns:a16="http://schemas.microsoft.com/office/drawing/2014/main" id="{4F411D19-AD76-4207-B1A3-EAF8045CFAB6}"/>
              </a:ext>
            </a:extLst>
          </p:cNvPr>
          <p:cNvSpPr txBox="1"/>
          <p:nvPr/>
        </p:nvSpPr>
        <p:spPr>
          <a:xfrm>
            <a:off x="8005448" y="5322808"/>
            <a:ext cx="932688" cy="369332"/>
          </a:xfrm>
          <a:prstGeom prst="rect">
            <a:avLst/>
          </a:prstGeom>
          <a:noFill/>
        </p:spPr>
        <p:txBody>
          <a:bodyPr wrap="square" rtlCol="0">
            <a:spAutoFit/>
          </a:bodyPr>
          <a:lstStyle/>
          <a:p>
            <a:r>
              <a:rPr lang="en-US" dirty="0"/>
              <a:t>1990’s</a:t>
            </a:r>
          </a:p>
        </p:txBody>
      </p:sp>
      <p:sp>
        <p:nvSpPr>
          <p:cNvPr id="3" name="Rectangle 2">
            <a:extLst>
              <a:ext uri="{FF2B5EF4-FFF2-40B4-BE49-F238E27FC236}">
                <a16:creationId xmlns:a16="http://schemas.microsoft.com/office/drawing/2014/main" id="{F593BB2F-F043-448F-BBAF-976DC8BEFA92}"/>
              </a:ext>
            </a:extLst>
          </p:cNvPr>
          <p:cNvSpPr/>
          <p:nvPr/>
        </p:nvSpPr>
        <p:spPr>
          <a:xfrm>
            <a:off x="8276699" y="2616622"/>
            <a:ext cx="3476273" cy="369332"/>
          </a:xfrm>
          <a:prstGeom prst="rect">
            <a:avLst/>
          </a:prstGeom>
        </p:spPr>
        <p:txBody>
          <a:bodyPr wrap="none">
            <a:spAutoFit/>
          </a:bodyPr>
          <a:lstStyle/>
          <a:p>
            <a:r>
              <a:rPr lang="en-US" b="1" dirty="0">
                <a:solidFill>
                  <a:srgbClr val="222222"/>
                </a:solidFill>
                <a:latin typeface="Arial" panose="020B0604020202020204" pitchFamily="34" charset="0"/>
              </a:rPr>
              <a:t>Sir Timothy John Berners-Lee</a:t>
            </a:r>
            <a:endParaRPr lang="en-US" dirty="0"/>
          </a:p>
        </p:txBody>
      </p:sp>
      <p:pic>
        <p:nvPicPr>
          <p:cNvPr id="24" name="Picture 23">
            <a:extLst>
              <a:ext uri="{FF2B5EF4-FFF2-40B4-BE49-F238E27FC236}">
                <a16:creationId xmlns:a16="http://schemas.microsoft.com/office/drawing/2014/main" id="{EF097807-BC6F-4564-B57D-9F5A7F64F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672" y="484993"/>
            <a:ext cx="2830328" cy="1888992"/>
          </a:xfrm>
          <a:prstGeom prst="rect">
            <a:avLst/>
          </a:prstGeom>
        </p:spPr>
      </p:pic>
    </p:spTree>
    <p:extLst>
      <p:ext uri="{BB962C8B-B14F-4D97-AF65-F5344CB8AC3E}">
        <p14:creationId xmlns:p14="http://schemas.microsoft.com/office/powerpoint/2010/main" val="43734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B88E-85CC-41D9-89B6-0A56B1802183}"/>
              </a:ext>
            </a:extLst>
          </p:cNvPr>
          <p:cNvSpPr>
            <a:spLocks noGrp="1"/>
          </p:cNvSpPr>
          <p:nvPr>
            <p:ph type="title"/>
          </p:nvPr>
        </p:nvSpPr>
        <p:spPr>
          <a:xfrm>
            <a:off x="635633" y="219372"/>
            <a:ext cx="7009176" cy="1663779"/>
          </a:xfrm>
          <a:ln>
            <a:solidFill>
              <a:schemeClr val="tx1"/>
            </a:solidFill>
          </a:ln>
        </p:spPr>
        <p:txBody>
          <a:bodyPr>
            <a:normAutofit fontScale="90000"/>
          </a:bodyPr>
          <a:lstStyle/>
          <a:p>
            <a:r>
              <a:rPr lang="en-US" dirty="0"/>
              <a:t>Observation 1:  Public understanding  of broadband is fundamental to our “success.”</a:t>
            </a:r>
          </a:p>
        </p:txBody>
      </p:sp>
      <p:sp>
        <p:nvSpPr>
          <p:cNvPr id="4" name="Arrow: Right 3">
            <a:extLst>
              <a:ext uri="{FF2B5EF4-FFF2-40B4-BE49-F238E27FC236}">
                <a16:creationId xmlns:a16="http://schemas.microsoft.com/office/drawing/2014/main" id="{7508B39F-66F3-42E9-9A6D-758B441CFCC2}"/>
              </a:ext>
            </a:extLst>
          </p:cNvPr>
          <p:cNvSpPr/>
          <p:nvPr/>
        </p:nvSpPr>
        <p:spPr>
          <a:xfrm>
            <a:off x="909704" y="4965192"/>
            <a:ext cx="10646664" cy="1014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06F653-2864-4A2C-B5DF-116B71E19EA6}"/>
              </a:ext>
            </a:extLst>
          </p:cNvPr>
          <p:cNvSpPr txBox="1"/>
          <p:nvPr/>
        </p:nvSpPr>
        <p:spPr>
          <a:xfrm>
            <a:off x="725300" y="3337113"/>
            <a:ext cx="1892808" cy="923330"/>
          </a:xfrm>
          <a:prstGeom prst="rect">
            <a:avLst/>
          </a:prstGeom>
          <a:noFill/>
        </p:spPr>
        <p:txBody>
          <a:bodyPr wrap="square" rtlCol="0">
            <a:spAutoFit/>
          </a:bodyPr>
          <a:lstStyle/>
          <a:p>
            <a:r>
              <a:rPr lang="en-US" dirty="0"/>
              <a:t>One computer to another through packet switching.</a:t>
            </a:r>
          </a:p>
        </p:txBody>
      </p:sp>
      <p:sp>
        <p:nvSpPr>
          <p:cNvPr id="6" name="TextBox 5">
            <a:extLst>
              <a:ext uri="{FF2B5EF4-FFF2-40B4-BE49-F238E27FC236}">
                <a16:creationId xmlns:a16="http://schemas.microsoft.com/office/drawing/2014/main" id="{7EB99E51-CAD2-42BD-9573-CCCCED2F2FE2}"/>
              </a:ext>
            </a:extLst>
          </p:cNvPr>
          <p:cNvSpPr txBox="1"/>
          <p:nvPr/>
        </p:nvSpPr>
        <p:spPr>
          <a:xfrm>
            <a:off x="1244984" y="5288018"/>
            <a:ext cx="1362456" cy="369332"/>
          </a:xfrm>
          <a:prstGeom prst="rect">
            <a:avLst/>
          </a:prstGeom>
          <a:noFill/>
        </p:spPr>
        <p:txBody>
          <a:bodyPr wrap="square" rtlCol="0">
            <a:spAutoFit/>
          </a:bodyPr>
          <a:lstStyle/>
          <a:p>
            <a:r>
              <a:rPr lang="en-US" dirty="0"/>
              <a:t>1965</a:t>
            </a:r>
          </a:p>
        </p:txBody>
      </p:sp>
      <p:sp>
        <p:nvSpPr>
          <p:cNvPr id="7" name="TextBox 6">
            <a:extLst>
              <a:ext uri="{FF2B5EF4-FFF2-40B4-BE49-F238E27FC236}">
                <a16:creationId xmlns:a16="http://schemas.microsoft.com/office/drawing/2014/main" id="{E81A1B62-53DF-4800-B6BE-70C9CA8F333D}"/>
              </a:ext>
            </a:extLst>
          </p:cNvPr>
          <p:cNvSpPr txBox="1"/>
          <p:nvPr/>
        </p:nvSpPr>
        <p:spPr>
          <a:xfrm>
            <a:off x="2945768" y="3337560"/>
            <a:ext cx="1600200" cy="923330"/>
          </a:xfrm>
          <a:prstGeom prst="rect">
            <a:avLst/>
          </a:prstGeom>
          <a:noFill/>
        </p:spPr>
        <p:txBody>
          <a:bodyPr wrap="square" rtlCol="0">
            <a:spAutoFit/>
          </a:bodyPr>
          <a:lstStyle/>
          <a:p>
            <a:r>
              <a:rPr lang="en-US" dirty="0" err="1"/>
              <a:t>ARPANet</a:t>
            </a:r>
            <a:r>
              <a:rPr lang="en-US" dirty="0"/>
              <a:t> four computers connected</a:t>
            </a:r>
          </a:p>
        </p:txBody>
      </p:sp>
      <p:sp>
        <p:nvSpPr>
          <p:cNvPr id="8" name="TextBox 7">
            <a:extLst>
              <a:ext uri="{FF2B5EF4-FFF2-40B4-BE49-F238E27FC236}">
                <a16:creationId xmlns:a16="http://schemas.microsoft.com/office/drawing/2014/main" id="{CF6548B0-E976-4541-A6F5-93D930F02764}"/>
              </a:ext>
            </a:extLst>
          </p:cNvPr>
          <p:cNvSpPr txBox="1"/>
          <p:nvPr/>
        </p:nvSpPr>
        <p:spPr>
          <a:xfrm>
            <a:off x="3078356" y="5290804"/>
            <a:ext cx="786384" cy="369332"/>
          </a:xfrm>
          <a:prstGeom prst="rect">
            <a:avLst/>
          </a:prstGeom>
          <a:noFill/>
        </p:spPr>
        <p:txBody>
          <a:bodyPr wrap="square" rtlCol="0">
            <a:spAutoFit/>
          </a:bodyPr>
          <a:lstStyle/>
          <a:p>
            <a:r>
              <a:rPr lang="en-US" dirty="0"/>
              <a:t>1969</a:t>
            </a:r>
          </a:p>
        </p:txBody>
      </p:sp>
      <p:sp>
        <p:nvSpPr>
          <p:cNvPr id="9" name="TextBox 8">
            <a:extLst>
              <a:ext uri="{FF2B5EF4-FFF2-40B4-BE49-F238E27FC236}">
                <a16:creationId xmlns:a16="http://schemas.microsoft.com/office/drawing/2014/main" id="{FF40B398-06E0-47F0-A84C-5C24F59649C4}"/>
              </a:ext>
            </a:extLst>
          </p:cNvPr>
          <p:cNvSpPr txBox="1"/>
          <p:nvPr/>
        </p:nvSpPr>
        <p:spPr>
          <a:xfrm>
            <a:off x="4521584" y="3337560"/>
            <a:ext cx="1450848" cy="1754326"/>
          </a:xfrm>
          <a:prstGeom prst="rect">
            <a:avLst/>
          </a:prstGeom>
          <a:noFill/>
        </p:spPr>
        <p:txBody>
          <a:bodyPr wrap="square" rtlCol="0">
            <a:spAutoFit/>
          </a:bodyPr>
          <a:lstStyle/>
          <a:p>
            <a:r>
              <a:rPr lang="en-US" dirty="0"/>
              <a:t>Vincent Cerf and network Transmission Control </a:t>
            </a:r>
            <a:r>
              <a:rPr lang="en-US" dirty="0" err="1"/>
              <a:t>Protocal</a:t>
            </a:r>
            <a:r>
              <a:rPr lang="en-US" dirty="0"/>
              <a:t> (HTTP) </a:t>
            </a:r>
          </a:p>
        </p:txBody>
      </p:sp>
      <p:sp>
        <p:nvSpPr>
          <p:cNvPr id="10" name="TextBox 9">
            <a:extLst>
              <a:ext uri="{FF2B5EF4-FFF2-40B4-BE49-F238E27FC236}">
                <a16:creationId xmlns:a16="http://schemas.microsoft.com/office/drawing/2014/main" id="{98FAAD2F-B357-45DC-8BB0-0598B3C3471C}"/>
              </a:ext>
            </a:extLst>
          </p:cNvPr>
          <p:cNvSpPr txBox="1"/>
          <p:nvPr/>
        </p:nvSpPr>
        <p:spPr>
          <a:xfrm>
            <a:off x="4686176" y="5288357"/>
            <a:ext cx="786384" cy="369332"/>
          </a:xfrm>
          <a:prstGeom prst="rect">
            <a:avLst/>
          </a:prstGeom>
          <a:noFill/>
        </p:spPr>
        <p:txBody>
          <a:bodyPr wrap="square" rtlCol="0">
            <a:spAutoFit/>
          </a:bodyPr>
          <a:lstStyle/>
          <a:p>
            <a:r>
              <a:rPr lang="en-US" dirty="0"/>
              <a:t>1970s</a:t>
            </a:r>
          </a:p>
        </p:txBody>
      </p:sp>
      <p:sp>
        <p:nvSpPr>
          <p:cNvPr id="11" name="TextBox 10">
            <a:extLst>
              <a:ext uri="{FF2B5EF4-FFF2-40B4-BE49-F238E27FC236}">
                <a16:creationId xmlns:a16="http://schemas.microsoft.com/office/drawing/2014/main" id="{225645C0-D979-4FA7-A86A-CCD6DBEE96F9}"/>
              </a:ext>
            </a:extLst>
          </p:cNvPr>
          <p:cNvSpPr txBox="1"/>
          <p:nvPr/>
        </p:nvSpPr>
        <p:spPr>
          <a:xfrm>
            <a:off x="6298568" y="3337560"/>
            <a:ext cx="1450848" cy="1200329"/>
          </a:xfrm>
          <a:prstGeom prst="rect">
            <a:avLst/>
          </a:prstGeom>
          <a:noFill/>
        </p:spPr>
        <p:txBody>
          <a:bodyPr wrap="square" rtlCol="0">
            <a:spAutoFit/>
          </a:bodyPr>
          <a:lstStyle/>
          <a:p>
            <a:r>
              <a:rPr lang="en-US" dirty="0"/>
              <a:t>Telephone modems &amp; bulletin boards</a:t>
            </a:r>
          </a:p>
        </p:txBody>
      </p:sp>
      <p:sp>
        <p:nvSpPr>
          <p:cNvPr id="12" name="TextBox 11">
            <a:extLst>
              <a:ext uri="{FF2B5EF4-FFF2-40B4-BE49-F238E27FC236}">
                <a16:creationId xmlns:a16="http://schemas.microsoft.com/office/drawing/2014/main" id="{E97C4071-B487-4D3F-9B86-C8901C0DB49C}"/>
              </a:ext>
            </a:extLst>
          </p:cNvPr>
          <p:cNvSpPr txBox="1"/>
          <p:nvPr/>
        </p:nvSpPr>
        <p:spPr>
          <a:xfrm>
            <a:off x="6426584" y="5322808"/>
            <a:ext cx="1091184" cy="369332"/>
          </a:xfrm>
          <a:prstGeom prst="rect">
            <a:avLst/>
          </a:prstGeom>
          <a:noFill/>
        </p:spPr>
        <p:txBody>
          <a:bodyPr wrap="square" rtlCol="0">
            <a:spAutoFit/>
          </a:bodyPr>
          <a:lstStyle/>
          <a:p>
            <a:r>
              <a:rPr lang="en-US" dirty="0"/>
              <a:t>1980s</a:t>
            </a:r>
          </a:p>
        </p:txBody>
      </p:sp>
      <p:sp>
        <p:nvSpPr>
          <p:cNvPr id="13" name="TextBox 12">
            <a:extLst>
              <a:ext uri="{FF2B5EF4-FFF2-40B4-BE49-F238E27FC236}">
                <a16:creationId xmlns:a16="http://schemas.microsoft.com/office/drawing/2014/main" id="{79B8D376-6C7C-45FB-90CD-CBA633B77862}"/>
              </a:ext>
            </a:extLst>
          </p:cNvPr>
          <p:cNvSpPr txBox="1"/>
          <p:nvPr/>
        </p:nvSpPr>
        <p:spPr>
          <a:xfrm>
            <a:off x="7886576" y="3383727"/>
            <a:ext cx="1225296" cy="1754326"/>
          </a:xfrm>
          <a:prstGeom prst="rect">
            <a:avLst/>
          </a:prstGeom>
          <a:noFill/>
        </p:spPr>
        <p:txBody>
          <a:bodyPr wrap="square" rtlCol="0">
            <a:spAutoFit/>
          </a:bodyPr>
          <a:lstStyle/>
          <a:p>
            <a:r>
              <a:rPr lang="en-US" dirty="0"/>
              <a:t>Tim Berners-Lee invented World Wide Web</a:t>
            </a:r>
          </a:p>
        </p:txBody>
      </p:sp>
      <p:sp>
        <p:nvSpPr>
          <p:cNvPr id="14" name="TextBox 13">
            <a:extLst>
              <a:ext uri="{FF2B5EF4-FFF2-40B4-BE49-F238E27FC236}">
                <a16:creationId xmlns:a16="http://schemas.microsoft.com/office/drawing/2014/main" id="{4F411D19-AD76-4207-B1A3-EAF8045CFAB6}"/>
              </a:ext>
            </a:extLst>
          </p:cNvPr>
          <p:cNvSpPr txBox="1"/>
          <p:nvPr/>
        </p:nvSpPr>
        <p:spPr>
          <a:xfrm>
            <a:off x="8005448" y="5322808"/>
            <a:ext cx="932688" cy="369332"/>
          </a:xfrm>
          <a:prstGeom prst="rect">
            <a:avLst/>
          </a:prstGeom>
          <a:noFill/>
        </p:spPr>
        <p:txBody>
          <a:bodyPr wrap="square" rtlCol="0">
            <a:spAutoFit/>
          </a:bodyPr>
          <a:lstStyle/>
          <a:p>
            <a:r>
              <a:rPr lang="en-US" dirty="0"/>
              <a:t>1990’s</a:t>
            </a:r>
          </a:p>
        </p:txBody>
      </p:sp>
      <p:sp>
        <p:nvSpPr>
          <p:cNvPr id="15" name="TextBox 14">
            <a:extLst>
              <a:ext uri="{FF2B5EF4-FFF2-40B4-BE49-F238E27FC236}">
                <a16:creationId xmlns:a16="http://schemas.microsoft.com/office/drawing/2014/main" id="{E6119621-6316-4D73-A275-786F6E1CE571}"/>
              </a:ext>
            </a:extLst>
          </p:cNvPr>
          <p:cNvSpPr txBox="1"/>
          <p:nvPr/>
        </p:nvSpPr>
        <p:spPr>
          <a:xfrm>
            <a:off x="9474584" y="3456432"/>
            <a:ext cx="1514856" cy="1477328"/>
          </a:xfrm>
          <a:prstGeom prst="rect">
            <a:avLst/>
          </a:prstGeom>
          <a:noFill/>
        </p:spPr>
        <p:txBody>
          <a:bodyPr wrap="square" rtlCol="0">
            <a:spAutoFit/>
          </a:bodyPr>
          <a:lstStyle/>
          <a:p>
            <a:r>
              <a:rPr lang="en-US" dirty="0"/>
              <a:t>Phone lines split into “Broadband” carriers – wire and wireless</a:t>
            </a:r>
          </a:p>
        </p:txBody>
      </p:sp>
      <p:sp>
        <p:nvSpPr>
          <p:cNvPr id="16" name="TextBox 15">
            <a:extLst>
              <a:ext uri="{FF2B5EF4-FFF2-40B4-BE49-F238E27FC236}">
                <a16:creationId xmlns:a16="http://schemas.microsoft.com/office/drawing/2014/main" id="{1C4380F7-5843-4E53-AA53-8567663C4704}"/>
              </a:ext>
            </a:extLst>
          </p:cNvPr>
          <p:cNvSpPr txBox="1"/>
          <p:nvPr/>
        </p:nvSpPr>
        <p:spPr>
          <a:xfrm>
            <a:off x="9518780" y="5288018"/>
            <a:ext cx="1091184" cy="369332"/>
          </a:xfrm>
          <a:prstGeom prst="rect">
            <a:avLst/>
          </a:prstGeom>
          <a:noFill/>
        </p:spPr>
        <p:txBody>
          <a:bodyPr wrap="square" rtlCol="0">
            <a:spAutoFit/>
          </a:bodyPr>
          <a:lstStyle/>
          <a:p>
            <a:r>
              <a:rPr lang="en-US" dirty="0"/>
              <a:t>2000’s</a:t>
            </a:r>
          </a:p>
        </p:txBody>
      </p:sp>
      <p:pic>
        <p:nvPicPr>
          <p:cNvPr id="22" name="Picture 21">
            <a:extLst>
              <a:ext uri="{FF2B5EF4-FFF2-40B4-BE49-F238E27FC236}">
                <a16:creationId xmlns:a16="http://schemas.microsoft.com/office/drawing/2014/main" id="{EF90C656-4438-403C-9194-55377BE367B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40390" y="380918"/>
            <a:ext cx="3415978" cy="2274472"/>
          </a:xfrm>
          <a:prstGeom prst="rect">
            <a:avLst/>
          </a:prstGeom>
        </p:spPr>
      </p:pic>
    </p:spTree>
    <p:extLst>
      <p:ext uri="{BB962C8B-B14F-4D97-AF65-F5344CB8AC3E}">
        <p14:creationId xmlns:p14="http://schemas.microsoft.com/office/powerpoint/2010/main" val="423022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2FA9A-4439-4240-A672-C5126371CD15}"/>
              </a:ext>
            </a:extLst>
          </p:cNvPr>
          <p:cNvSpPr>
            <a:spLocks noGrp="1"/>
          </p:cNvSpPr>
          <p:nvPr>
            <p:ph type="title"/>
          </p:nvPr>
        </p:nvSpPr>
        <p:spPr>
          <a:xfrm>
            <a:off x="838200" y="365125"/>
            <a:ext cx="5116033" cy="1325563"/>
          </a:xfrm>
          <a:ln>
            <a:solidFill>
              <a:schemeClr val="tx1"/>
            </a:solidFill>
          </a:ln>
        </p:spPr>
        <p:txBody>
          <a:bodyPr/>
          <a:lstStyle/>
          <a:p>
            <a:r>
              <a:rPr lang="en-US" dirty="0"/>
              <a:t>And the race was on!</a:t>
            </a:r>
          </a:p>
        </p:txBody>
      </p:sp>
      <p:sp>
        <p:nvSpPr>
          <p:cNvPr id="3" name="Content Placeholder 2">
            <a:extLst>
              <a:ext uri="{FF2B5EF4-FFF2-40B4-BE49-F238E27FC236}">
                <a16:creationId xmlns:a16="http://schemas.microsoft.com/office/drawing/2014/main" id="{B527BB13-3C99-4C78-AB3A-145B4CA682DF}"/>
              </a:ext>
            </a:extLst>
          </p:cNvPr>
          <p:cNvSpPr>
            <a:spLocks noGrp="1"/>
          </p:cNvSpPr>
          <p:nvPr>
            <p:ph idx="1"/>
          </p:nvPr>
        </p:nvSpPr>
        <p:spPr>
          <a:xfrm>
            <a:off x="838200" y="1825624"/>
            <a:ext cx="10515600" cy="5032375"/>
          </a:xfrm>
        </p:spPr>
        <p:txBody>
          <a:bodyPr>
            <a:normAutofit/>
          </a:bodyPr>
          <a:lstStyle/>
          <a:p>
            <a:r>
              <a:rPr lang="en-US" dirty="0"/>
              <a:t>Medium of transmission –</a:t>
            </a:r>
          </a:p>
          <a:p>
            <a:pPr lvl="1"/>
            <a:r>
              <a:rPr lang="en-US" dirty="0"/>
              <a:t>Coaxial Copper Cable    -     traditional cable TV</a:t>
            </a:r>
          </a:p>
          <a:p>
            <a:pPr lvl="1"/>
            <a:r>
              <a:rPr lang="en-US" dirty="0"/>
              <a:t>Twisted Pair Copper Cable – Digital Service Line (DSL) – AT&amp;T </a:t>
            </a:r>
            <a:r>
              <a:rPr lang="en-US" dirty="0" err="1"/>
              <a:t>Uverse</a:t>
            </a:r>
            <a:endParaRPr lang="en-US" dirty="0"/>
          </a:p>
          <a:p>
            <a:pPr lvl="1"/>
            <a:r>
              <a:rPr lang="en-US" dirty="0"/>
              <a:t>Optical Fiber – glass fibers (human hair size)</a:t>
            </a:r>
          </a:p>
          <a:p>
            <a:pPr lvl="2"/>
            <a:r>
              <a:rPr lang="en-US" dirty="0"/>
              <a:t>Speed of light</a:t>
            </a:r>
          </a:p>
          <a:p>
            <a:pPr lvl="2"/>
            <a:r>
              <a:rPr lang="en-US" dirty="0"/>
              <a:t>Huge capacity</a:t>
            </a:r>
          </a:p>
          <a:p>
            <a:pPr lvl="2"/>
            <a:r>
              <a:rPr lang="en-US" dirty="0"/>
              <a:t>Doesn’t “degrade” easily</a:t>
            </a:r>
          </a:p>
          <a:p>
            <a:pPr lvl="2"/>
            <a:r>
              <a:rPr lang="en-US" dirty="0"/>
              <a:t>Easy maintenance</a:t>
            </a:r>
          </a:p>
          <a:p>
            <a:pPr lvl="1"/>
            <a:r>
              <a:rPr lang="en-US" dirty="0"/>
              <a:t>Wireless – 4G and soon 5G WI-FI (fifth generation)</a:t>
            </a:r>
          </a:p>
          <a:p>
            <a:pPr marL="457200" lvl="1" indent="0">
              <a:buNone/>
            </a:pPr>
            <a:endParaRPr lang="en-US" dirty="0"/>
          </a:p>
        </p:txBody>
      </p:sp>
      <p:pic>
        <p:nvPicPr>
          <p:cNvPr id="6" name="Picture 5">
            <a:extLst>
              <a:ext uri="{FF2B5EF4-FFF2-40B4-BE49-F238E27FC236}">
                <a16:creationId xmlns:a16="http://schemas.microsoft.com/office/drawing/2014/main" id="{ACF98ACE-E846-4410-8E1B-AD9D2463778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46288" y="4829248"/>
            <a:ext cx="3022146" cy="1796498"/>
          </a:xfrm>
          <a:prstGeom prst="rect">
            <a:avLst/>
          </a:prstGeom>
        </p:spPr>
      </p:pic>
      <p:cxnSp>
        <p:nvCxnSpPr>
          <p:cNvPr id="7" name="Straight Connector 6">
            <a:extLst>
              <a:ext uri="{FF2B5EF4-FFF2-40B4-BE49-F238E27FC236}">
                <a16:creationId xmlns:a16="http://schemas.microsoft.com/office/drawing/2014/main" id="{0DD2DD2D-030A-4522-AE80-3B2D2AB9370E}"/>
              </a:ext>
            </a:extLst>
          </p:cNvPr>
          <p:cNvCxnSpPr/>
          <p:nvPr/>
        </p:nvCxnSpPr>
        <p:spPr>
          <a:xfrm>
            <a:off x="7474688" y="2748955"/>
            <a:ext cx="299874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38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68BCC-5D64-467E-BDD5-73A5F06B65B1}"/>
              </a:ext>
            </a:extLst>
          </p:cNvPr>
          <p:cNvSpPr>
            <a:spLocks noGrp="1"/>
          </p:cNvSpPr>
          <p:nvPr>
            <p:ph idx="1"/>
          </p:nvPr>
        </p:nvSpPr>
        <p:spPr>
          <a:xfrm>
            <a:off x="954946" y="2556972"/>
            <a:ext cx="3870960" cy="1393380"/>
          </a:xfrm>
          <a:solidFill>
            <a:schemeClr val="accent1"/>
          </a:solidFill>
          <a:ln>
            <a:solidFill>
              <a:schemeClr val="accent1"/>
            </a:solidFill>
          </a:ln>
        </p:spPr>
        <p:txBody>
          <a:bodyPr/>
          <a:lstStyle/>
          <a:p>
            <a:r>
              <a:rPr lang="en-US" dirty="0"/>
              <a:t>Network to carry the transmission close to customer</a:t>
            </a:r>
          </a:p>
        </p:txBody>
      </p:sp>
      <p:sp>
        <p:nvSpPr>
          <p:cNvPr id="4" name="Title 1">
            <a:extLst>
              <a:ext uri="{FF2B5EF4-FFF2-40B4-BE49-F238E27FC236}">
                <a16:creationId xmlns:a16="http://schemas.microsoft.com/office/drawing/2014/main" id="{187C7CAF-55B5-473B-93D3-4708FD21EA52}"/>
              </a:ext>
            </a:extLst>
          </p:cNvPr>
          <p:cNvSpPr>
            <a:spLocks noGrp="1"/>
          </p:cNvSpPr>
          <p:nvPr>
            <p:ph type="title"/>
          </p:nvPr>
        </p:nvSpPr>
        <p:spPr>
          <a:xfrm>
            <a:off x="621867" y="219372"/>
            <a:ext cx="10515600" cy="1325563"/>
          </a:xfrm>
          <a:ln>
            <a:solidFill>
              <a:schemeClr val="tx1"/>
            </a:solidFill>
          </a:ln>
        </p:spPr>
        <p:txBody>
          <a:bodyPr>
            <a:normAutofit/>
          </a:bodyPr>
          <a:lstStyle/>
          <a:p>
            <a:r>
              <a:rPr lang="en-US" dirty="0"/>
              <a:t>Observation 2:  Gigabit speeds are needed.</a:t>
            </a:r>
          </a:p>
        </p:txBody>
      </p:sp>
      <p:sp>
        <p:nvSpPr>
          <p:cNvPr id="5" name="TextBox 4">
            <a:extLst>
              <a:ext uri="{FF2B5EF4-FFF2-40B4-BE49-F238E27FC236}">
                <a16:creationId xmlns:a16="http://schemas.microsoft.com/office/drawing/2014/main" id="{69BD5205-CAAA-4E0D-A089-4C546251D2B7}"/>
              </a:ext>
            </a:extLst>
          </p:cNvPr>
          <p:cNvSpPr txBox="1"/>
          <p:nvPr/>
        </p:nvSpPr>
        <p:spPr>
          <a:xfrm>
            <a:off x="5406870" y="2615451"/>
            <a:ext cx="1536192" cy="1015663"/>
          </a:xfrm>
          <a:prstGeom prst="rect">
            <a:avLst/>
          </a:prstGeom>
          <a:noFill/>
        </p:spPr>
        <p:txBody>
          <a:bodyPr wrap="square" rtlCol="0">
            <a:spAutoFit/>
          </a:bodyPr>
          <a:lstStyle/>
          <a:p>
            <a:r>
              <a:rPr lang="en-US" sz="6000" dirty="0"/>
              <a:t>+</a:t>
            </a:r>
          </a:p>
        </p:txBody>
      </p:sp>
      <p:sp>
        <p:nvSpPr>
          <p:cNvPr id="6" name="Content Placeholder 2">
            <a:extLst>
              <a:ext uri="{FF2B5EF4-FFF2-40B4-BE49-F238E27FC236}">
                <a16:creationId xmlns:a16="http://schemas.microsoft.com/office/drawing/2014/main" id="{CECC9A71-590E-4887-A4FF-3BEDAA8DF856}"/>
              </a:ext>
            </a:extLst>
          </p:cNvPr>
          <p:cNvSpPr txBox="1">
            <a:spLocks/>
          </p:cNvSpPr>
          <p:nvPr/>
        </p:nvSpPr>
        <p:spPr>
          <a:xfrm>
            <a:off x="6785131" y="2543451"/>
            <a:ext cx="3870960" cy="1393380"/>
          </a:xfrm>
          <a:prstGeom prst="rect">
            <a:avLst/>
          </a:prstGeom>
          <a:solidFill>
            <a:schemeClr val="accent1"/>
          </a:solidFill>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Demand to drive business opportunities</a:t>
            </a:r>
          </a:p>
        </p:txBody>
      </p:sp>
      <p:pic>
        <p:nvPicPr>
          <p:cNvPr id="7" name="Content Placeholder 4">
            <a:extLst>
              <a:ext uri="{FF2B5EF4-FFF2-40B4-BE49-F238E27FC236}">
                <a16:creationId xmlns:a16="http://schemas.microsoft.com/office/drawing/2014/main" id="{4BA60639-CF25-4866-9680-FE2FAC019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946" y="4788263"/>
            <a:ext cx="3792006" cy="1804819"/>
          </a:xfrm>
          <a:prstGeom prst="rect">
            <a:avLst/>
          </a:prstGeom>
        </p:spPr>
      </p:pic>
      <p:sp>
        <p:nvSpPr>
          <p:cNvPr id="8" name="TextBox 7">
            <a:extLst>
              <a:ext uri="{FF2B5EF4-FFF2-40B4-BE49-F238E27FC236}">
                <a16:creationId xmlns:a16="http://schemas.microsoft.com/office/drawing/2014/main" id="{2076A738-30F1-4218-9903-AE8B4A371A34}"/>
              </a:ext>
            </a:extLst>
          </p:cNvPr>
          <p:cNvSpPr txBox="1"/>
          <p:nvPr/>
        </p:nvSpPr>
        <p:spPr>
          <a:xfrm>
            <a:off x="7159039" y="4545777"/>
            <a:ext cx="3314751" cy="1200329"/>
          </a:xfrm>
          <a:prstGeom prst="rect">
            <a:avLst/>
          </a:prstGeom>
          <a:noFill/>
        </p:spPr>
        <p:txBody>
          <a:bodyPr wrap="square" rtlCol="0">
            <a:spAutoFit/>
          </a:bodyPr>
          <a:lstStyle/>
          <a:p>
            <a:r>
              <a:rPr lang="en-US" sz="3600" dirty="0"/>
              <a:t>Regional Vision Profile</a:t>
            </a:r>
          </a:p>
        </p:txBody>
      </p:sp>
    </p:spTree>
    <p:extLst>
      <p:ext uri="{BB962C8B-B14F-4D97-AF65-F5344CB8AC3E}">
        <p14:creationId xmlns:p14="http://schemas.microsoft.com/office/powerpoint/2010/main" val="150550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B2DE5728-D8F3-4B40-80D9-1137BEF75923}"/>
              </a:ext>
            </a:extLst>
          </p:cNvPr>
          <p:cNvSpPr>
            <a:spLocks noGrp="1" noChangeArrowheads="1"/>
          </p:cNvSpPr>
          <p:nvPr>
            <p:ph type="title"/>
          </p:nvPr>
        </p:nvSpPr>
        <p:spPr/>
        <p:txBody>
          <a:bodyPr/>
          <a:lstStyle/>
          <a:p>
            <a:r>
              <a:rPr lang="en-US" altLang="en-US"/>
              <a:t>Digital Factoids</a:t>
            </a:r>
          </a:p>
        </p:txBody>
      </p:sp>
      <p:sp>
        <p:nvSpPr>
          <p:cNvPr id="99331" name="Rectangle 3">
            <a:extLst>
              <a:ext uri="{FF2B5EF4-FFF2-40B4-BE49-F238E27FC236}">
                <a16:creationId xmlns:a16="http://schemas.microsoft.com/office/drawing/2014/main" id="{33097A27-FDA0-4A01-84AC-82B9A854FE1B}"/>
              </a:ext>
            </a:extLst>
          </p:cNvPr>
          <p:cNvSpPr>
            <a:spLocks noGrp="1" noChangeArrowheads="1"/>
          </p:cNvSpPr>
          <p:nvPr>
            <p:ph type="body" idx="1"/>
          </p:nvPr>
        </p:nvSpPr>
        <p:spPr>
          <a:xfrm>
            <a:off x="838200" y="1450848"/>
            <a:ext cx="10744200" cy="5042027"/>
          </a:xfrm>
        </p:spPr>
        <p:txBody>
          <a:bodyPr>
            <a:normAutofit fontScale="85000" lnSpcReduction="20000"/>
          </a:bodyPr>
          <a:lstStyle/>
          <a:p>
            <a:pPr>
              <a:lnSpc>
                <a:spcPct val="90000"/>
              </a:lnSpc>
            </a:pPr>
            <a:r>
              <a:rPr lang="en-US" altLang="en-US" dirty="0"/>
              <a:t>The digital universe consisted of 281 exabytes (281 billion Gigabytes) in 2007</a:t>
            </a:r>
          </a:p>
          <a:p>
            <a:pPr>
              <a:lnSpc>
                <a:spcPct val="90000"/>
              </a:lnSpc>
              <a:buFontTx/>
              <a:buNone/>
            </a:pPr>
            <a:r>
              <a:rPr lang="en-US" altLang="en-US" sz="2000" dirty="0">
                <a:solidFill>
                  <a:srgbClr val="FF9900"/>
                </a:solidFill>
              </a:rPr>
              <a:t>     </a:t>
            </a:r>
            <a:r>
              <a:rPr lang="en-US" altLang="en-US" sz="2000" dirty="0">
                <a:solidFill>
                  <a:srgbClr val="FF0000"/>
                </a:solidFill>
              </a:rPr>
              <a:t>45 GB for EVERY person on the planet</a:t>
            </a:r>
          </a:p>
          <a:p>
            <a:pPr>
              <a:lnSpc>
                <a:spcPct val="90000"/>
              </a:lnSpc>
            </a:pPr>
            <a:r>
              <a:rPr lang="en-US" altLang="en-US" dirty="0"/>
              <a:t>The amount of information created, captured or replicated exceeded available storage for the first time in 2007  </a:t>
            </a:r>
            <a:r>
              <a:rPr lang="en-US" altLang="en-US" sz="1600" dirty="0"/>
              <a:t>(info is email, images, phone calls, social media, just plain ole data !!)</a:t>
            </a:r>
          </a:p>
          <a:p>
            <a:r>
              <a:rPr lang="en-US" altLang="en-US" dirty="0"/>
              <a:t>Global IP traffic reached 1 Zettabyte in 2016 and will triple by 2021 to 3 ZB</a:t>
            </a:r>
            <a:endParaRPr lang="en-US" altLang="en-US" sz="2600" dirty="0"/>
          </a:p>
          <a:p>
            <a:pPr marL="0" indent="0">
              <a:buNone/>
            </a:pPr>
            <a:r>
              <a:rPr lang="en-US" altLang="en-US" sz="2600" dirty="0"/>
              <a:t>     1,000,000,000,000 Gigabytes = 1 </a:t>
            </a:r>
            <a:r>
              <a:rPr lang="en-US" altLang="en-US" sz="2600" dirty="0" err="1"/>
              <a:t>Zetabyte</a:t>
            </a:r>
            <a:r>
              <a:rPr lang="en-US" altLang="en-US" sz="2600" dirty="0"/>
              <a:t> / 5 Exabytes = all words ever spoken by humans</a:t>
            </a:r>
          </a:p>
          <a:p>
            <a:pPr marL="274320" indent="0">
              <a:lnSpc>
                <a:spcPct val="110000"/>
              </a:lnSpc>
              <a:spcBef>
                <a:spcPts val="300"/>
              </a:spcBef>
              <a:buNone/>
            </a:pPr>
            <a:r>
              <a:rPr lang="en-US" altLang="en-US" sz="1800" dirty="0"/>
              <a:t>(DVD, RFID, Digital TV, MP3, Digital Cameras, Camera Phones, VOIP, Medical Imaging, Laptops, Games, </a:t>
            </a:r>
            <a:r>
              <a:rPr lang="en-US" altLang="en-US" sz="1800" dirty="0" err="1"/>
              <a:t>DataCenter</a:t>
            </a:r>
            <a:r>
              <a:rPr lang="en-US" altLang="en-US" sz="1800" dirty="0"/>
              <a:t> Applications, GPS, Satellite Images, Scanners, ATMs, Sensors, Digital Radio, Email, Instant Messaging, Video Conferencing, Security Systems, CAD/CAM, Appliances)</a:t>
            </a:r>
          </a:p>
          <a:p>
            <a:r>
              <a:rPr lang="en-US" altLang="en-US" dirty="0"/>
              <a:t>YouTube used as much bandwidth in 2007 as the entire Internet in 2000</a:t>
            </a:r>
          </a:p>
          <a:p>
            <a:r>
              <a:rPr lang="en-US" altLang="en-US" dirty="0"/>
              <a:t>As of Oct 2018 there are 1.9 billion + websites on the Internet</a:t>
            </a:r>
          </a:p>
          <a:p>
            <a:r>
              <a:rPr lang="en-US" altLang="en-US" dirty="0"/>
              <a:t>Almost 4 million photos are uploaded to Instagram and 250 billion emails sent daily</a:t>
            </a:r>
          </a:p>
          <a:p>
            <a:r>
              <a:rPr lang="en-US" altLang="en-US" dirty="0"/>
              <a:t>4 billion (out of 7 billion on earth) are online</a:t>
            </a:r>
          </a:p>
          <a:p>
            <a:r>
              <a:rPr lang="en-US" altLang="en-US" dirty="0"/>
              <a:t>The result of this growth is the installation of 100 Gigabit equipment (which grew by 450% in 2016)</a:t>
            </a:r>
          </a:p>
          <a:p>
            <a:pPr marL="0" indent="0">
              <a:buNone/>
            </a:pPr>
            <a:endParaRPr lang="en-US" altLang="en-US" dirty="0">
              <a:solidFill>
                <a:srgbClr val="FF0000"/>
              </a:solidFill>
            </a:endParaRPr>
          </a:p>
        </p:txBody>
      </p:sp>
    </p:spTree>
    <p:extLst>
      <p:ext uri="{BB962C8B-B14F-4D97-AF65-F5344CB8AC3E}">
        <p14:creationId xmlns:p14="http://schemas.microsoft.com/office/powerpoint/2010/main" val="244975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fade">
                                      <p:cBhvr>
                                        <p:cTn id="7" dur="500"/>
                                        <p:tgtEl>
                                          <p:spTgt spid="993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9331">
                                            <p:txEl>
                                              <p:pRg st="1" end="1"/>
                                            </p:txEl>
                                          </p:spTgt>
                                        </p:tgtEl>
                                        <p:attrNameLst>
                                          <p:attrName>style.visibility</p:attrName>
                                        </p:attrNameLst>
                                      </p:cBhvr>
                                      <p:to>
                                        <p:strVal val="visible"/>
                                      </p:to>
                                    </p:set>
                                    <p:animEffect transition="in" filter="fade">
                                      <p:cBhvr>
                                        <p:cTn id="10" dur="500"/>
                                        <p:tgtEl>
                                          <p:spTgt spid="993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331">
                                            <p:txEl>
                                              <p:pRg st="2" end="2"/>
                                            </p:txEl>
                                          </p:spTgt>
                                        </p:tgtEl>
                                        <p:attrNameLst>
                                          <p:attrName>style.visibility</p:attrName>
                                        </p:attrNameLst>
                                      </p:cBhvr>
                                      <p:to>
                                        <p:strVal val="visible"/>
                                      </p:to>
                                    </p:set>
                                    <p:animEffect transition="in" filter="fade">
                                      <p:cBhvr>
                                        <p:cTn id="15" dur="500"/>
                                        <p:tgtEl>
                                          <p:spTgt spid="9933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Effect transition="in" filter="fade">
                                      <p:cBhvr>
                                        <p:cTn id="20" dur="500"/>
                                        <p:tgtEl>
                                          <p:spTgt spid="99331">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9331">
                                            <p:txEl>
                                              <p:pRg st="4" end="4"/>
                                            </p:txEl>
                                          </p:spTgt>
                                        </p:tgtEl>
                                        <p:attrNameLst>
                                          <p:attrName>style.visibility</p:attrName>
                                        </p:attrNameLst>
                                      </p:cBhvr>
                                      <p:to>
                                        <p:strVal val="visible"/>
                                      </p:to>
                                    </p:set>
                                    <p:animEffect transition="in" filter="fade">
                                      <p:cBhvr>
                                        <p:cTn id="23" dur="500"/>
                                        <p:tgtEl>
                                          <p:spTgt spid="9933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9331">
                                            <p:txEl>
                                              <p:pRg st="5" end="5"/>
                                            </p:txEl>
                                          </p:spTgt>
                                        </p:tgtEl>
                                        <p:attrNameLst>
                                          <p:attrName>style.visibility</p:attrName>
                                        </p:attrNameLst>
                                      </p:cBhvr>
                                      <p:to>
                                        <p:strVal val="visible"/>
                                      </p:to>
                                    </p:set>
                                    <p:animEffect transition="in" filter="fade">
                                      <p:cBhvr>
                                        <p:cTn id="26" dur="500"/>
                                        <p:tgtEl>
                                          <p:spTgt spid="9933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9331">
                                            <p:txEl>
                                              <p:pRg st="6" end="6"/>
                                            </p:txEl>
                                          </p:spTgt>
                                        </p:tgtEl>
                                        <p:attrNameLst>
                                          <p:attrName>style.visibility</p:attrName>
                                        </p:attrNameLst>
                                      </p:cBhvr>
                                      <p:to>
                                        <p:strVal val="visible"/>
                                      </p:to>
                                    </p:set>
                                    <p:animEffect transition="in" filter="fade">
                                      <p:cBhvr>
                                        <p:cTn id="31" dur="500"/>
                                        <p:tgtEl>
                                          <p:spTgt spid="99331">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9331">
                                            <p:txEl>
                                              <p:pRg st="7" end="7"/>
                                            </p:txEl>
                                          </p:spTgt>
                                        </p:tgtEl>
                                        <p:attrNameLst>
                                          <p:attrName>style.visibility</p:attrName>
                                        </p:attrNameLst>
                                      </p:cBhvr>
                                      <p:to>
                                        <p:strVal val="visible"/>
                                      </p:to>
                                    </p:set>
                                    <p:animEffect transition="in" filter="fade">
                                      <p:cBhvr>
                                        <p:cTn id="36" dur="500"/>
                                        <p:tgtEl>
                                          <p:spTgt spid="99331">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9331">
                                            <p:txEl>
                                              <p:pRg st="8" end="8"/>
                                            </p:txEl>
                                          </p:spTgt>
                                        </p:tgtEl>
                                        <p:attrNameLst>
                                          <p:attrName>style.visibility</p:attrName>
                                        </p:attrNameLst>
                                      </p:cBhvr>
                                      <p:to>
                                        <p:strVal val="visible"/>
                                      </p:to>
                                    </p:set>
                                    <p:animEffect transition="in" filter="fade">
                                      <p:cBhvr>
                                        <p:cTn id="41" dur="500"/>
                                        <p:tgtEl>
                                          <p:spTgt spid="99331">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9331">
                                            <p:txEl>
                                              <p:pRg st="9" end="9"/>
                                            </p:txEl>
                                          </p:spTgt>
                                        </p:tgtEl>
                                        <p:attrNameLst>
                                          <p:attrName>style.visibility</p:attrName>
                                        </p:attrNameLst>
                                      </p:cBhvr>
                                      <p:to>
                                        <p:strVal val="visible"/>
                                      </p:to>
                                    </p:set>
                                    <p:animEffect transition="in" filter="fade">
                                      <p:cBhvr>
                                        <p:cTn id="46" dur="500"/>
                                        <p:tgtEl>
                                          <p:spTgt spid="99331">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9331">
                                            <p:txEl>
                                              <p:pRg st="10" end="10"/>
                                            </p:txEl>
                                          </p:spTgt>
                                        </p:tgtEl>
                                        <p:attrNameLst>
                                          <p:attrName>style.visibility</p:attrName>
                                        </p:attrNameLst>
                                      </p:cBhvr>
                                      <p:to>
                                        <p:strVal val="visible"/>
                                      </p:to>
                                    </p:set>
                                    <p:animEffect transition="in" filter="fade">
                                      <p:cBhvr>
                                        <p:cTn id="51" dur="500"/>
                                        <p:tgtEl>
                                          <p:spTgt spid="993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467FF880-79C4-4CC4-AC1E-EE89564A1C02}"/>
              </a:ext>
            </a:extLst>
          </p:cNvPr>
          <p:cNvSpPr>
            <a:spLocks noGrp="1" noChangeArrowheads="1"/>
          </p:cNvSpPr>
          <p:nvPr>
            <p:ph type="title"/>
          </p:nvPr>
        </p:nvSpPr>
        <p:spPr/>
        <p:txBody>
          <a:bodyPr/>
          <a:lstStyle/>
          <a:p>
            <a:r>
              <a:rPr lang="en-US" altLang="en-US" dirty="0"/>
              <a:t>What Drives Growth</a:t>
            </a:r>
          </a:p>
        </p:txBody>
      </p:sp>
      <p:sp>
        <p:nvSpPr>
          <p:cNvPr id="100357" name="Rectangle 5">
            <a:extLst>
              <a:ext uri="{FF2B5EF4-FFF2-40B4-BE49-F238E27FC236}">
                <a16:creationId xmlns:a16="http://schemas.microsoft.com/office/drawing/2014/main" id="{D1F58F5C-9D92-4FB7-9374-A085F09B0949}"/>
              </a:ext>
            </a:extLst>
          </p:cNvPr>
          <p:cNvSpPr>
            <a:spLocks noGrp="1" noChangeArrowheads="1"/>
          </p:cNvSpPr>
          <p:nvPr>
            <p:ph type="body" idx="1"/>
          </p:nvPr>
        </p:nvSpPr>
        <p:spPr>
          <a:xfrm>
            <a:off x="838200" y="1339851"/>
            <a:ext cx="10890504" cy="4873625"/>
          </a:xfrm>
        </p:spPr>
        <p:txBody>
          <a:bodyPr/>
          <a:lstStyle/>
          <a:p>
            <a:r>
              <a:rPr lang="en-US" altLang="en-US" dirty="0"/>
              <a:t>3 digital conversions </a:t>
            </a:r>
            <a:r>
              <a:rPr lang="en-US" altLang="en-US" sz="2000" dirty="0">
                <a:solidFill>
                  <a:srgbClr val="FF0000"/>
                </a:solidFill>
              </a:rPr>
              <a:t> (1) images, (2) voice, and (3) IPTV / video</a:t>
            </a:r>
          </a:p>
          <a:p>
            <a:r>
              <a:rPr lang="en-US" altLang="en-US" dirty="0"/>
              <a:t>What middle mile networks carry this traffic in North Carolina ?</a:t>
            </a:r>
          </a:p>
        </p:txBody>
      </p:sp>
      <p:pic>
        <p:nvPicPr>
          <p:cNvPr id="5" name="Picture 4">
            <a:extLst>
              <a:ext uri="{FF2B5EF4-FFF2-40B4-BE49-F238E27FC236}">
                <a16:creationId xmlns:a16="http://schemas.microsoft.com/office/drawing/2014/main" id="{8E20E84D-8140-4D13-B216-76CA03B32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452" y="2665414"/>
            <a:ext cx="8382000" cy="3438525"/>
          </a:xfrm>
          <a:prstGeom prst="rect">
            <a:avLst/>
          </a:prstGeom>
        </p:spPr>
      </p:pic>
      <p:pic>
        <p:nvPicPr>
          <p:cNvPr id="7" name="Picture 6">
            <a:extLst>
              <a:ext uri="{FF2B5EF4-FFF2-40B4-BE49-F238E27FC236}">
                <a16:creationId xmlns:a16="http://schemas.microsoft.com/office/drawing/2014/main" id="{3F4905A4-AECF-42D7-8ECE-078A57B7F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44842"/>
            <a:ext cx="2667000" cy="676275"/>
          </a:xfrm>
          <a:prstGeom prst="rect">
            <a:avLst/>
          </a:prstGeom>
        </p:spPr>
      </p:pic>
    </p:spTree>
    <p:extLst>
      <p:ext uri="{BB962C8B-B14F-4D97-AF65-F5344CB8AC3E}">
        <p14:creationId xmlns:p14="http://schemas.microsoft.com/office/powerpoint/2010/main" val="2221639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4F69374-2517-4C30-8B53-7EAE985EDC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4513" y="279241"/>
            <a:ext cx="7749117" cy="5811838"/>
          </a:xfrm>
        </p:spPr>
      </p:pic>
      <p:pic>
        <p:nvPicPr>
          <p:cNvPr id="11" name="Picture 10">
            <a:extLst>
              <a:ext uri="{FF2B5EF4-FFF2-40B4-BE49-F238E27FC236}">
                <a16:creationId xmlns:a16="http://schemas.microsoft.com/office/drawing/2014/main" id="{DBDDFC22-C71A-4F08-8053-F7D57F7C8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267" y="1690688"/>
            <a:ext cx="3094075" cy="1089463"/>
          </a:xfrm>
          <a:prstGeom prst="rect">
            <a:avLst/>
          </a:prstGeom>
        </p:spPr>
      </p:pic>
      <p:sp>
        <p:nvSpPr>
          <p:cNvPr id="12" name="TextBox 11">
            <a:extLst>
              <a:ext uri="{FF2B5EF4-FFF2-40B4-BE49-F238E27FC236}">
                <a16:creationId xmlns:a16="http://schemas.microsoft.com/office/drawing/2014/main" id="{6941FC0E-8BA3-4D64-833A-AF9744DCBF92}"/>
              </a:ext>
            </a:extLst>
          </p:cNvPr>
          <p:cNvSpPr txBox="1"/>
          <p:nvPr/>
        </p:nvSpPr>
        <p:spPr>
          <a:xfrm>
            <a:off x="476054" y="3316224"/>
            <a:ext cx="3828288" cy="3046988"/>
          </a:xfrm>
          <a:prstGeom prst="rect">
            <a:avLst/>
          </a:prstGeom>
          <a:noFill/>
        </p:spPr>
        <p:txBody>
          <a:bodyPr wrap="square" rtlCol="0">
            <a:spAutoFit/>
          </a:bodyPr>
          <a:lstStyle/>
          <a:p>
            <a:r>
              <a:rPr lang="en-US" sz="3200" dirty="0"/>
              <a:t>How will we reach rural communities ??</a:t>
            </a:r>
          </a:p>
          <a:p>
            <a:pPr marL="285750" indent="-285750">
              <a:buFont typeface="Arial" panose="020B0604020202020204" pitchFamily="34" charset="0"/>
              <a:buChar char="•"/>
            </a:pPr>
            <a:r>
              <a:rPr lang="en-US" sz="3200" dirty="0"/>
              <a:t>“Old” copper wiring</a:t>
            </a:r>
          </a:p>
          <a:p>
            <a:pPr marL="285750" indent="-285750">
              <a:buFont typeface="Arial" panose="020B0604020202020204" pitchFamily="34" charset="0"/>
              <a:buChar char="•"/>
            </a:pPr>
            <a:r>
              <a:rPr lang="en-US" sz="3200" dirty="0"/>
              <a:t>Wireless (P2P)</a:t>
            </a:r>
          </a:p>
          <a:p>
            <a:pPr marL="285750" indent="-285750">
              <a:buFont typeface="Arial" panose="020B0604020202020204" pitchFamily="34" charset="0"/>
              <a:buChar char="•"/>
            </a:pPr>
            <a:r>
              <a:rPr lang="en-US" sz="3200" dirty="0"/>
              <a:t>Fiber Optic Cable</a:t>
            </a:r>
          </a:p>
          <a:p>
            <a:pPr marL="285750" indent="-285750">
              <a:buFont typeface="Arial" panose="020B0604020202020204" pitchFamily="34" charset="0"/>
              <a:buChar char="•"/>
            </a:pPr>
            <a:r>
              <a:rPr lang="en-US" sz="3200" dirty="0"/>
              <a:t>Cellular (5G)</a:t>
            </a:r>
          </a:p>
        </p:txBody>
      </p:sp>
    </p:spTree>
    <p:extLst>
      <p:ext uri="{BB962C8B-B14F-4D97-AF65-F5344CB8AC3E}">
        <p14:creationId xmlns:p14="http://schemas.microsoft.com/office/powerpoint/2010/main" val="761093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889E8B-C238-440A-9120-FEE95BE58C77}"/>
              </a:ext>
            </a:extLst>
          </p:cNvPr>
          <p:cNvSpPr txBox="1"/>
          <p:nvPr/>
        </p:nvSpPr>
        <p:spPr>
          <a:xfrm>
            <a:off x="7354891" y="1823248"/>
            <a:ext cx="3314751" cy="1200329"/>
          </a:xfrm>
          <a:prstGeom prst="rect">
            <a:avLst/>
          </a:prstGeom>
          <a:noFill/>
        </p:spPr>
        <p:txBody>
          <a:bodyPr wrap="square" rtlCol="0">
            <a:spAutoFit/>
          </a:bodyPr>
          <a:lstStyle/>
          <a:p>
            <a:r>
              <a:rPr lang="en-US" sz="3600" dirty="0"/>
              <a:t>Regional Vision Profile</a:t>
            </a:r>
          </a:p>
        </p:txBody>
      </p:sp>
      <p:sp>
        <p:nvSpPr>
          <p:cNvPr id="5" name="TextBox 4">
            <a:extLst>
              <a:ext uri="{FF2B5EF4-FFF2-40B4-BE49-F238E27FC236}">
                <a16:creationId xmlns:a16="http://schemas.microsoft.com/office/drawing/2014/main" id="{132B4041-F3D2-4899-8B6B-BCAFD525C979}"/>
              </a:ext>
            </a:extLst>
          </p:cNvPr>
          <p:cNvSpPr txBox="1"/>
          <p:nvPr/>
        </p:nvSpPr>
        <p:spPr>
          <a:xfrm>
            <a:off x="7499103" y="3042561"/>
            <a:ext cx="2489812"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University team</a:t>
            </a:r>
          </a:p>
          <a:p>
            <a:r>
              <a:rPr lang="en-US" dirty="0"/>
              <a:t>    Dr. Mike Dempsey</a:t>
            </a:r>
          </a:p>
          <a:p>
            <a:r>
              <a:rPr lang="en-US" dirty="0"/>
              <a:t>    Dr. Ed Katz</a:t>
            </a:r>
          </a:p>
          <a:p>
            <a:r>
              <a:rPr lang="en-US" dirty="0"/>
              <a:t>    Graduate Students</a:t>
            </a:r>
          </a:p>
        </p:txBody>
      </p:sp>
      <p:pic>
        <p:nvPicPr>
          <p:cNvPr id="6" name="Picture 5">
            <a:extLst>
              <a:ext uri="{FF2B5EF4-FFF2-40B4-BE49-F238E27FC236}">
                <a16:creationId xmlns:a16="http://schemas.microsoft.com/office/drawing/2014/main" id="{EF435C18-7DD1-4B82-A78B-B0F72C61B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126" y="4324116"/>
            <a:ext cx="3755144" cy="2164084"/>
          </a:xfrm>
          <a:prstGeom prst="rect">
            <a:avLst/>
          </a:prstGeom>
        </p:spPr>
      </p:pic>
      <p:sp>
        <p:nvSpPr>
          <p:cNvPr id="11" name="Title 1">
            <a:extLst>
              <a:ext uri="{FF2B5EF4-FFF2-40B4-BE49-F238E27FC236}">
                <a16:creationId xmlns:a16="http://schemas.microsoft.com/office/drawing/2014/main" id="{0CB734D3-85EF-4191-AED3-3DFAEB627A23}"/>
              </a:ext>
            </a:extLst>
          </p:cNvPr>
          <p:cNvSpPr>
            <a:spLocks noGrp="1"/>
          </p:cNvSpPr>
          <p:nvPr>
            <p:ph type="title"/>
          </p:nvPr>
        </p:nvSpPr>
        <p:spPr>
          <a:xfrm>
            <a:off x="621867" y="219372"/>
            <a:ext cx="10515600" cy="1325563"/>
          </a:xfrm>
          <a:ln>
            <a:solidFill>
              <a:schemeClr val="tx1"/>
            </a:solidFill>
          </a:ln>
        </p:spPr>
        <p:txBody>
          <a:bodyPr>
            <a:normAutofit/>
          </a:bodyPr>
          <a:lstStyle/>
          <a:p>
            <a:r>
              <a:rPr lang="en-US" dirty="0"/>
              <a:t>Observation 2:  Gigabit speeds are needed.</a:t>
            </a:r>
          </a:p>
        </p:txBody>
      </p:sp>
      <p:pic>
        <p:nvPicPr>
          <p:cNvPr id="12" name="Picture 11">
            <a:extLst>
              <a:ext uri="{FF2B5EF4-FFF2-40B4-BE49-F238E27FC236}">
                <a16:creationId xmlns:a16="http://schemas.microsoft.com/office/drawing/2014/main" id="{BCDC9293-874A-465F-A0C3-59C63A24A0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25" t="6666" r="8301" b="6666"/>
          <a:stretch/>
        </p:blipFill>
        <p:spPr>
          <a:xfrm rot="21192139">
            <a:off x="2542657" y="2004032"/>
            <a:ext cx="3310296" cy="4303384"/>
          </a:xfrm>
          <a:prstGeom prst="rect">
            <a:avLst/>
          </a:prstGeom>
          <a:ln w="38100">
            <a:solidFill>
              <a:srgbClr val="002060"/>
            </a:solidFill>
          </a:ln>
        </p:spPr>
      </p:pic>
    </p:spTree>
    <p:extLst>
      <p:ext uri="{BB962C8B-B14F-4D97-AF65-F5344CB8AC3E}">
        <p14:creationId xmlns:p14="http://schemas.microsoft.com/office/powerpoint/2010/main" val="174186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850D-12FF-442F-857C-4874283EE1AB}"/>
              </a:ext>
            </a:extLst>
          </p:cNvPr>
          <p:cNvSpPr>
            <a:spLocks noGrp="1"/>
          </p:cNvSpPr>
          <p:nvPr>
            <p:ph type="title"/>
          </p:nvPr>
        </p:nvSpPr>
        <p:spPr>
          <a:ln>
            <a:solidFill>
              <a:srgbClr val="002060"/>
            </a:solidFill>
          </a:ln>
        </p:spPr>
        <p:txBody>
          <a:bodyPr/>
          <a:lstStyle/>
          <a:p>
            <a:r>
              <a:rPr lang="en-US" dirty="0"/>
              <a:t>Using NGN Model in Western North Carolina</a:t>
            </a:r>
          </a:p>
        </p:txBody>
      </p:sp>
      <p:pic>
        <p:nvPicPr>
          <p:cNvPr id="4" name="Picture 3">
            <a:extLst>
              <a:ext uri="{FF2B5EF4-FFF2-40B4-BE49-F238E27FC236}">
                <a16:creationId xmlns:a16="http://schemas.microsoft.com/office/drawing/2014/main" id="{4470E39D-FBF8-4347-9B67-3012222CC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277" y="2541186"/>
            <a:ext cx="4415602" cy="2333625"/>
          </a:xfrm>
          <a:prstGeom prst="rect">
            <a:avLst/>
          </a:prstGeom>
        </p:spPr>
      </p:pic>
      <p:sp>
        <p:nvSpPr>
          <p:cNvPr id="6" name="Arrow: Right 5">
            <a:extLst>
              <a:ext uri="{FF2B5EF4-FFF2-40B4-BE49-F238E27FC236}">
                <a16:creationId xmlns:a16="http://schemas.microsoft.com/office/drawing/2014/main" id="{AECBA2A8-AA74-4114-BF19-0CC1091C09F1}"/>
              </a:ext>
            </a:extLst>
          </p:cNvPr>
          <p:cNvSpPr/>
          <p:nvPr/>
        </p:nvSpPr>
        <p:spPr>
          <a:xfrm>
            <a:off x="5922334" y="3067493"/>
            <a:ext cx="1414131" cy="1064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89EAF90-CFE6-466C-8D71-FEEF886F52A4}"/>
              </a:ext>
            </a:extLst>
          </p:cNvPr>
          <p:cNvPicPr>
            <a:picLocks noChangeAspect="1"/>
          </p:cNvPicPr>
          <p:nvPr/>
        </p:nvPicPr>
        <p:blipFill rotWithShape="1">
          <a:blip r:embed="rId3">
            <a:extLst>
              <a:ext uri="{28A0092B-C50C-407E-A947-70E740481C1C}">
                <a14:useLocalDpi xmlns:a14="http://schemas.microsoft.com/office/drawing/2010/main" val="0"/>
              </a:ext>
            </a:extLst>
          </a:blip>
          <a:srcRect l="27639" t="23571" r="37598" b="1565"/>
          <a:stretch/>
        </p:blipFill>
        <p:spPr>
          <a:xfrm>
            <a:off x="8306502" y="2200833"/>
            <a:ext cx="2563063" cy="3014330"/>
          </a:xfrm>
          <a:prstGeom prst="rect">
            <a:avLst/>
          </a:prstGeom>
        </p:spPr>
      </p:pic>
      <p:sp>
        <p:nvSpPr>
          <p:cNvPr id="9" name="TextBox 8">
            <a:extLst>
              <a:ext uri="{FF2B5EF4-FFF2-40B4-BE49-F238E27FC236}">
                <a16:creationId xmlns:a16="http://schemas.microsoft.com/office/drawing/2014/main" id="{C8040FFF-5EE5-47A6-A701-0A2A5BDCD6AB}"/>
              </a:ext>
            </a:extLst>
          </p:cNvPr>
          <p:cNvSpPr txBox="1"/>
          <p:nvPr/>
        </p:nvSpPr>
        <p:spPr>
          <a:xfrm>
            <a:off x="7697971" y="5443870"/>
            <a:ext cx="3827721" cy="923330"/>
          </a:xfrm>
          <a:prstGeom prst="rect">
            <a:avLst/>
          </a:prstGeom>
          <a:noFill/>
        </p:spPr>
        <p:txBody>
          <a:bodyPr wrap="square" rtlCol="0">
            <a:spAutoFit/>
          </a:bodyPr>
          <a:lstStyle/>
          <a:p>
            <a:r>
              <a:rPr lang="en-US" dirty="0"/>
              <a:t>Creating a public – private partnership under auspices of Land of Sky Regional Council</a:t>
            </a:r>
          </a:p>
        </p:txBody>
      </p:sp>
      <p:pic>
        <p:nvPicPr>
          <p:cNvPr id="12" name="Picture 11">
            <a:extLst>
              <a:ext uri="{FF2B5EF4-FFF2-40B4-BE49-F238E27FC236}">
                <a16:creationId xmlns:a16="http://schemas.microsoft.com/office/drawing/2014/main" id="{8B99D3F9-8F67-4A32-AC0D-2EA9C246C4B1}"/>
              </a:ext>
            </a:extLst>
          </p:cNvPr>
          <p:cNvPicPr>
            <a:picLocks noChangeAspect="1"/>
          </p:cNvPicPr>
          <p:nvPr/>
        </p:nvPicPr>
        <p:blipFill rotWithShape="1">
          <a:blip r:embed="rId4"/>
          <a:srcRect t="8696" r="53519" b="77054"/>
          <a:stretch/>
        </p:blipFill>
        <p:spPr>
          <a:xfrm>
            <a:off x="2491409" y="5416899"/>
            <a:ext cx="5100084" cy="977271"/>
          </a:xfrm>
          <a:prstGeom prst="rect">
            <a:avLst/>
          </a:prstGeom>
        </p:spPr>
      </p:pic>
    </p:spTree>
    <p:extLst>
      <p:ext uri="{BB962C8B-B14F-4D97-AF65-F5344CB8AC3E}">
        <p14:creationId xmlns:p14="http://schemas.microsoft.com/office/powerpoint/2010/main" val="10410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30077"/>
            <a:ext cx="8991600" cy="1015663"/>
          </a:xfrm>
          <a:prstGeom prst="rect">
            <a:avLst/>
          </a:prstGeom>
          <a:noFill/>
        </p:spPr>
        <p:txBody>
          <a:bodyPr wrap="square" rtlCol="0">
            <a:spAutoFit/>
          </a:bodyPr>
          <a:lstStyle/>
          <a:p>
            <a:pPr algn="ctr"/>
            <a:r>
              <a:rPr lang="en-US" sz="6000" dirty="0"/>
              <a:t>A Place People Want to Be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6667" b="6666"/>
          <a:stretch/>
        </p:blipFill>
        <p:spPr>
          <a:xfrm>
            <a:off x="2362200" y="1125024"/>
            <a:ext cx="7620000" cy="5588000"/>
          </a:xfrm>
          <a:prstGeom prst="rect">
            <a:avLst/>
          </a:prstGeom>
          <a:ln w="38100">
            <a:solidFill>
              <a:srgbClr val="002060"/>
            </a:solidFill>
          </a:ln>
        </p:spPr>
      </p:pic>
    </p:spTree>
    <p:extLst>
      <p:ext uri="{BB962C8B-B14F-4D97-AF65-F5344CB8AC3E}">
        <p14:creationId xmlns:p14="http://schemas.microsoft.com/office/powerpoint/2010/main" val="381565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228600"/>
            <a:ext cx="8991600" cy="1046440"/>
          </a:xfrm>
          <a:prstGeom prst="rect">
            <a:avLst/>
          </a:prstGeom>
          <a:noFill/>
        </p:spPr>
        <p:txBody>
          <a:bodyPr wrap="square" rtlCol="0">
            <a:spAutoFit/>
          </a:bodyPr>
          <a:lstStyle/>
          <a:p>
            <a:pPr algn="ctr"/>
            <a:r>
              <a:rPr lang="en-US" sz="6200" dirty="0"/>
              <a:t>An Area Poised for Success</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854" t="46667" r="6842" b="11111"/>
          <a:stretch/>
        </p:blipFill>
        <p:spPr>
          <a:xfrm>
            <a:off x="2133600" y="1371601"/>
            <a:ext cx="7924800" cy="5197987"/>
          </a:xfrm>
          <a:prstGeom prst="rect">
            <a:avLst/>
          </a:prstGeom>
          <a:ln w="38100">
            <a:solidFill>
              <a:srgbClr val="002060"/>
            </a:solidFill>
          </a:ln>
        </p:spPr>
      </p:pic>
    </p:spTree>
    <p:extLst>
      <p:ext uri="{BB962C8B-B14F-4D97-AF65-F5344CB8AC3E}">
        <p14:creationId xmlns:p14="http://schemas.microsoft.com/office/powerpoint/2010/main" val="1663165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9460" y="226382"/>
            <a:ext cx="8991600" cy="1200329"/>
          </a:xfrm>
          <a:prstGeom prst="rect">
            <a:avLst/>
          </a:prstGeom>
          <a:noFill/>
        </p:spPr>
        <p:txBody>
          <a:bodyPr wrap="square" rtlCol="0">
            <a:spAutoFit/>
          </a:bodyPr>
          <a:lstStyle/>
          <a:p>
            <a:pPr algn="ctr"/>
            <a:r>
              <a:rPr lang="en-US" sz="7200" dirty="0"/>
              <a:t>Education</a:t>
            </a: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11688" r="3935" b="2895"/>
          <a:stretch/>
        </p:blipFill>
        <p:spPr bwMode="auto">
          <a:xfrm>
            <a:off x="5943601" y="2475369"/>
            <a:ext cx="4114801" cy="3962400"/>
          </a:xfrm>
          <a:prstGeom prst="rect">
            <a:avLst/>
          </a:prstGeom>
          <a:ln w="38100" cap="flat" cmpd="sng" algn="ctr">
            <a:solidFill>
              <a:srgbClr val="002060"/>
            </a:solidFill>
            <a:prstDash val="solid"/>
            <a:round/>
            <a:headEnd type="none" w="med" len="med"/>
            <a:tailEnd type="none" w="med" len="med"/>
          </a:ln>
          <a:extLst>
            <a:ext uri="{53640926-AAD7-44D8-BBD7-CCE9431645EC}">
              <a14:shadowObscured xmlns:a14="http://schemas.microsoft.com/office/drawing/2010/main"/>
            </a:ext>
          </a:extLst>
        </p:spPr>
      </p:pic>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3"/>
          <p:cNvSpPr>
            <a:spLocks noChangeArrowheads="1"/>
          </p:cNvSpPr>
          <p:nvPr/>
        </p:nvSpPr>
        <p:spPr bwMode="auto">
          <a:xfrm>
            <a:off x="1599460" y="1359997"/>
            <a:ext cx="899160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3500" b="1" dirty="0">
                <a:latin typeface="Calibri" panose="020F0502020204030204" pitchFamily="34" charset="0"/>
                <a:ea typeface="Calibri" panose="020F0502020204030204" pitchFamily="34" charset="0"/>
                <a:cs typeface="Times New Roman" panose="02020603050405020304" pitchFamily="18" charset="0"/>
              </a:rPr>
              <a:t>High-speed internet is needed to boost learning</a:t>
            </a:r>
            <a:endParaRPr lang="en-US" sz="3500" dirty="0">
              <a:latin typeface="Arial" panose="020B0604020202020204" pitchFamily="34" charset="0"/>
            </a:endParaRPr>
          </a:p>
        </p:txBody>
      </p:sp>
      <p:sp>
        <p:nvSpPr>
          <p:cNvPr id="15" name="TextBox 14"/>
          <p:cNvSpPr txBox="1"/>
          <p:nvPr/>
        </p:nvSpPr>
        <p:spPr>
          <a:xfrm>
            <a:off x="1752600" y="2209800"/>
            <a:ext cx="4038600" cy="4493538"/>
          </a:xfrm>
          <a:prstGeom prst="rect">
            <a:avLst/>
          </a:prstGeom>
          <a:noFill/>
        </p:spPr>
        <p:txBody>
          <a:bodyPr wrap="square" rtlCol="0">
            <a:spAutoFit/>
          </a:bodyPr>
          <a:lstStyle/>
          <a:p>
            <a:pPr lvl="0"/>
            <a:r>
              <a:rPr lang="en-US" sz="2200" b="1" dirty="0"/>
              <a:t>Increased delivery of content.</a:t>
            </a:r>
            <a:endParaRPr lang="en-US" sz="2200" dirty="0"/>
          </a:p>
          <a:p>
            <a:pPr lvl="0"/>
            <a:endParaRPr lang="en-US" sz="2200" b="1" dirty="0"/>
          </a:p>
          <a:p>
            <a:pPr lvl="0"/>
            <a:r>
              <a:rPr lang="en-US" sz="2200" b="1" dirty="0"/>
              <a:t>Streaming capabilities that connect students and increase access to learning resources.</a:t>
            </a:r>
            <a:endParaRPr lang="en-US" sz="2200" dirty="0"/>
          </a:p>
          <a:p>
            <a:r>
              <a:rPr lang="en-US" sz="2200" b="1" dirty="0"/>
              <a:t> </a:t>
            </a:r>
            <a:endParaRPr lang="en-US" sz="2200" dirty="0"/>
          </a:p>
          <a:p>
            <a:pPr lvl="0"/>
            <a:r>
              <a:rPr lang="en-US" sz="2200" b="1" dirty="0"/>
              <a:t>More collaboration with artists, scientists, statisticians, and other experts in remote areas.</a:t>
            </a:r>
            <a:endParaRPr lang="en-US" sz="2200" dirty="0"/>
          </a:p>
          <a:p>
            <a:pPr lvl="0"/>
            <a:r>
              <a:rPr lang="en-US" sz="2200" b="1" dirty="0"/>
              <a:t> </a:t>
            </a:r>
            <a:endParaRPr lang="en-US" sz="2200" dirty="0"/>
          </a:p>
          <a:p>
            <a:pPr lvl="0"/>
            <a:r>
              <a:rPr lang="en-US" sz="2200" b="1" dirty="0"/>
              <a:t>Heightened capabilities for students to access homework online.</a:t>
            </a:r>
            <a:endParaRPr lang="en-US" sz="2200" dirty="0"/>
          </a:p>
        </p:txBody>
      </p:sp>
    </p:spTree>
    <p:extLst>
      <p:ext uri="{BB962C8B-B14F-4D97-AF65-F5344CB8AC3E}">
        <p14:creationId xmlns:p14="http://schemas.microsoft.com/office/powerpoint/2010/main" val="145204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2348" y="772357"/>
            <a:ext cx="4267200" cy="5170646"/>
          </a:xfrm>
          <a:prstGeom prst="rect">
            <a:avLst/>
          </a:prstGeom>
          <a:noFill/>
        </p:spPr>
        <p:txBody>
          <a:bodyPr wrap="square" rtlCol="0">
            <a:spAutoFit/>
          </a:bodyPr>
          <a:lstStyle/>
          <a:p>
            <a:pPr lvl="0"/>
            <a:r>
              <a:rPr lang="en-US" sz="2200" b="1" dirty="0"/>
              <a:t>Improves effectiveness of instruction through more engaging, interactive activities.</a:t>
            </a:r>
            <a:endParaRPr lang="en-US" sz="2200" dirty="0"/>
          </a:p>
          <a:p>
            <a:endParaRPr lang="en-US" sz="2200" dirty="0"/>
          </a:p>
          <a:p>
            <a:pPr lvl="0"/>
            <a:r>
              <a:rPr lang="en-US" sz="2200" b="1" dirty="0"/>
              <a:t>Encourages innovation in how education is delivered, including hybrid approaches to teaching.</a:t>
            </a:r>
            <a:endParaRPr lang="en-US" sz="2200" dirty="0"/>
          </a:p>
          <a:p>
            <a:endParaRPr lang="en-US" sz="2200" dirty="0"/>
          </a:p>
          <a:p>
            <a:pPr lvl="0"/>
            <a:r>
              <a:rPr lang="en-US" sz="2200" b="1" dirty="0"/>
              <a:t>Allows students to engage in activities that refine and extend technical skills.</a:t>
            </a:r>
            <a:endParaRPr lang="en-US" sz="2200" dirty="0"/>
          </a:p>
          <a:p>
            <a:endParaRPr lang="en-US" sz="2200" dirty="0"/>
          </a:p>
          <a:p>
            <a:pPr lvl="0"/>
            <a:r>
              <a:rPr lang="en-US" sz="2200" b="1" dirty="0"/>
              <a:t>Facilitates the collection and analysis of greater amounts of student-performance data.</a:t>
            </a:r>
            <a:endParaRPr lang="en-US" sz="22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2222" r="12500"/>
          <a:stretch/>
        </p:blipFill>
        <p:spPr>
          <a:xfrm>
            <a:off x="6248401" y="764219"/>
            <a:ext cx="3979333" cy="4572000"/>
          </a:xfrm>
          <a:prstGeom prst="rect">
            <a:avLst/>
          </a:prstGeom>
          <a:ln w="38100">
            <a:solidFill>
              <a:schemeClr val="tx1"/>
            </a:solidFill>
          </a:ln>
        </p:spPr>
      </p:pic>
      <p:sp>
        <p:nvSpPr>
          <p:cNvPr id="6" name="TextBox 5"/>
          <p:cNvSpPr txBox="1"/>
          <p:nvPr/>
        </p:nvSpPr>
        <p:spPr>
          <a:xfrm>
            <a:off x="6096000" y="5486401"/>
            <a:ext cx="4267200" cy="584775"/>
          </a:xfrm>
          <a:prstGeom prst="rect">
            <a:avLst/>
          </a:prstGeom>
          <a:noFill/>
        </p:spPr>
        <p:txBody>
          <a:bodyPr wrap="square" rtlCol="0">
            <a:spAutoFit/>
          </a:bodyPr>
          <a:lstStyle/>
          <a:p>
            <a:r>
              <a:rPr lang="en-US" sz="1600" b="1" dirty="0"/>
              <a:t>A MBA in Social Entrepreneurship class meets at Lenoir-Rhyne University’s Asheville campus.</a:t>
            </a:r>
            <a:endParaRPr lang="en-US" sz="1600" dirty="0"/>
          </a:p>
        </p:txBody>
      </p:sp>
    </p:spTree>
    <p:extLst>
      <p:ext uri="{BB962C8B-B14F-4D97-AF65-F5344CB8AC3E}">
        <p14:creationId xmlns:p14="http://schemas.microsoft.com/office/powerpoint/2010/main" val="133600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
            <a:ext cx="8991600" cy="1200329"/>
          </a:xfrm>
          <a:prstGeom prst="rect">
            <a:avLst/>
          </a:prstGeom>
          <a:noFill/>
        </p:spPr>
        <p:txBody>
          <a:bodyPr wrap="square" rtlCol="0">
            <a:spAutoFit/>
          </a:bodyPr>
          <a:lstStyle/>
          <a:p>
            <a:pPr algn="ctr"/>
            <a:r>
              <a:rPr lang="en-US" sz="7200" dirty="0"/>
              <a:t>Healthcare</a:t>
            </a: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2934" r="17296"/>
          <a:stretch/>
        </p:blipFill>
        <p:spPr bwMode="auto">
          <a:xfrm>
            <a:off x="1905000" y="1828800"/>
            <a:ext cx="4572000" cy="4267200"/>
          </a:xfrm>
          <a:prstGeom prst="rect">
            <a:avLst/>
          </a:prstGeom>
          <a:ln w="38100" cap="flat" cmpd="sng" algn="ctr">
            <a:solidFill>
              <a:schemeClr val="tx1"/>
            </a:solidFill>
            <a:prstDash val="solid"/>
            <a:round/>
            <a:headEnd type="none" w="med" len="med"/>
            <a:tailEnd type="none" w="med" len="med"/>
          </a:ln>
          <a:extLst>
            <a:ext uri="{53640926-AAD7-44D8-BBD7-CCE9431645EC}">
              <a14:shadowObscured xmlns:a14="http://schemas.microsoft.com/office/drawing/2010/main"/>
            </a:ext>
          </a:extLst>
        </p:spPr>
      </p:pic>
      <p:sp>
        <p:nvSpPr>
          <p:cNvPr id="7" name="Rectangle 3"/>
          <p:cNvSpPr>
            <a:spLocks noChangeArrowheads="1"/>
          </p:cNvSpPr>
          <p:nvPr/>
        </p:nvSpPr>
        <p:spPr bwMode="auto">
          <a:xfrm>
            <a:off x="1614996" y="1066800"/>
            <a:ext cx="8991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sz="3000" b="1" dirty="0">
                <a:latin typeface="Calibri" panose="020F0502020204030204" pitchFamily="34" charset="0"/>
                <a:ea typeface="Calibri" panose="020F0502020204030204" pitchFamily="34" charset="0"/>
                <a:cs typeface="Times New Roman" panose="02020603050405020304" pitchFamily="18" charset="0"/>
              </a:rPr>
              <a:t>Advanced broadband strengthens medical services</a:t>
            </a:r>
            <a:endParaRPr lang="en-US" sz="3000" dirty="0">
              <a:latin typeface="Arial" panose="020B0604020202020204" pitchFamily="34" charset="0"/>
            </a:endParaRPr>
          </a:p>
        </p:txBody>
      </p:sp>
      <p:sp>
        <p:nvSpPr>
          <p:cNvPr id="2" name="TextBox 1"/>
          <p:cNvSpPr txBox="1"/>
          <p:nvPr/>
        </p:nvSpPr>
        <p:spPr>
          <a:xfrm>
            <a:off x="6705600" y="1735470"/>
            <a:ext cx="3810000" cy="4832092"/>
          </a:xfrm>
          <a:prstGeom prst="rect">
            <a:avLst/>
          </a:prstGeom>
          <a:noFill/>
        </p:spPr>
        <p:txBody>
          <a:bodyPr wrap="square" rtlCol="0">
            <a:spAutoFit/>
          </a:bodyPr>
          <a:lstStyle/>
          <a:p>
            <a:r>
              <a:rPr lang="en-US" sz="2200" b="1" dirty="0"/>
              <a:t>Real-time transmission of medical imagery enables the interpretation of diagnostics to be performed remotely.</a:t>
            </a:r>
          </a:p>
          <a:p>
            <a:endParaRPr lang="en-US" sz="2200" b="1" dirty="0"/>
          </a:p>
          <a:p>
            <a:pPr lvl="0"/>
            <a:r>
              <a:rPr lang="en-US" sz="2200" b="1" dirty="0"/>
              <a:t>Patient visits can be reduced through remote monitoring, online consultations.</a:t>
            </a:r>
            <a:br>
              <a:rPr lang="en-US" sz="2200" b="1" dirty="0"/>
            </a:br>
            <a:endParaRPr lang="en-US" sz="2200" dirty="0"/>
          </a:p>
          <a:p>
            <a:pPr lvl="0"/>
            <a:r>
              <a:rPr lang="en-US" sz="2200" b="1" dirty="0"/>
              <a:t>Broadband allows physicians to connect with distant specialists for real-time guidance in emergency situations.</a:t>
            </a:r>
            <a:endParaRPr lang="en-US" sz="2200" dirty="0"/>
          </a:p>
        </p:txBody>
      </p:sp>
    </p:spTree>
    <p:extLst>
      <p:ext uri="{BB962C8B-B14F-4D97-AF65-F5344CB8AC3E}">
        <p14:creationId xmlns:p14="http://schemas.microsoft.com/office/powerpoint/2010/main" val="4240930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
            <a:ext cx="8991600" cy="1200329"/>
          </a:xfrm>
          <a:prstGeom prst="rect">
            <a:avLst/>
          </a:prstGeom>
          <a:noFill/>
        </p:spPr>
        <p:txBody>
          <a:bodyPr wrap="square" rtlCol="0">
            <a:spAutoFit/>
          </a:bodyPr>
          <a:lstStyle/>
          <a:p>
            <a:pPr algn="ctr"/>
            <a:r>
              <a:rPr lang="en-US" sz="7200" dirty="0"/>
              <a:t>Government</a:t>
            </a:r>
          </a:p>
        </p:txBody>
      </p:sp>
      <p:sp>
        <p:nvSpPr>
          <p:cNvPr id="7" name="Rectangle 3"/>
          <p:cNvSpPr>
            <a:spLocks noChangeArrowheads="1"/>
          </p:cNvSpPr>
          <p:nvPr/>
        </p:nvSpPr>
        <p:spPr bwMode="auto">
          <a:xfrm>
            <a:off x="1614996" y="1051412"/>
            <a:ext cx="8991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sz="3200" b="1" dirty="0"/>
              <a:t>Broadband = Efficiency, public safety, better value</a:t>
            </a:r>
            <a:endParaRPr lang="en-US" sz="3000" dirty="0">
              <a:latin typeface="Arial" panose="020B0604020202020204" pitchFamily="34" charset="0"/>
            </a:endParaRPr>
          </a:p>
        </p:txBody>
      </p:sp>
      <p:sp>
        <p:nvSpPr>
          <p:cNvPr id="9" name="TextBox 8"/>
          <p:cNvSpPr txBox="1"/>
          <p:nvPr/>
        </p:nvSpPr>
        <p:spPr>
          <a:xfrm>
            <a:off x="1752600" y="1952685"/>
            <a:ext cx="2438400" cy="4801314"/>
          </a:xfrm>
          <a:prstGeom prst="rect">
            <a:avLst/>
          </a:prstGeom>
          <a:noFill/>
        </p:spPr>
        <p:txBody>
          <a:bodyPr wrap="square" rtlCol="0">
            <a:spAutoFit/>
          </a:bodyPr>
          <a:lstStyle/>
          <a:p>
            <a:r>
              <a:rPr lang="en-US" dirty="0"/>
              <a:t>Extensive broadband is a prerequisite to creating a “smart city.” “Smart cities” collect, analyze, and communicate data to enhance sustainability livability, and workability. Information is collected through sensors and other devices. The data are “crunched” to understand current situations, as well as to predict future occurrences. </a:t>
            </a:r>
          </a:p>
        </p:txBody>
      </p:sp>
      <p:graphicFrame>
        <p:nvGraphicFramePr>
          <p:cNvPr id="10" name="Table 9"/>
          <p:cNvGraphicFramePr>
            <a:graphicFrameLocks noGrp="1"/>
          </p:cNvGraphicFramePr>
          <p:nvPr>
            <p:extLst/>
          </p:nvPr>
        </p:nvGraphicFramePr>
        <p:xfrm>
          <a:off x="4191000" y="2057400"/>
          <a:ext cx="3886200" cy="4302122"/>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20000"/>
                    </a:ext>
                  </a:extLst>
                </a:gridCol>
              </a:tblGrid>
              <a:tr h="373265">
                <a:tc>
                  <a:txBody>
                    <a:bodyPr/>
                    <a:lstStyle/>
                    <a:p>
                      <a:r>
                        <a:rPr lang="en-US" dirty="0"/>
                        <a:t>Energy</a:t>
                      </a:r>
                    </a:p>
                  </a:txBody>
                  <a:tcPr/>
                </a:tc>
                <a:extLst>
                  <a:ext uri="{0D108BD9-81ED-4DB2-BD59-A6C34878D82A}">
                    <a16:rowId xmlns:a16="http://schemas.microsoft.com/office/drawing/2014/main" val="10000"/>
                  </a:ext>
                </a:extLst>
              </a:tr>
              <a:tr h="551483">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Smart electrical grid &amp; energy planning</a:t>
                      </a:r>
                    </a:p>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Electronic metering of homes, businesses</a:t>
                      </a:r>
                    </a:p>
                    <a:p>
                      <a:pPr marL="342900" marR="0" lvl="0" indent="-342900" algn="l">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Strategies for renewable energy management</a:t>
                      </a:r>
                    </a:p>
                  </a:txBody>
                  <a:tcPr marL="114300" marR="114300" marT="0" marB="0"/>
                </a:tc>
                <a:extLst>
                  <a:ext uri="{0D108BD9-81ED-4DB2-BD59-A6C34878D82A}">
                    <a16:rowId xmlns:a16="http://schemas.microsoft.com/office/drawing/2014/main" val="10001"/>
                  </a:ext>
                </a:extLst>
              </a:tr>
              <a:tr h="362917">
                <a:tc>
                  <a:txBody>
                    <a:bodyPr/>
                    <a:lstStyle/>
                    <a:p>
                      <a:pPr marL="0" marR="0" algn="l">
                        <a:lnSpc>
                          <a:spcPct val="107000"/>
                        </a:lnSpc>
                        <a:spcBef>
                          <a:spcPts val="0"/>
                        </a:spcBef>
                        <a:spcAft>
                          <a:spcPts val="800"/>
                        </a:spcAft>
                      </a:pP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Safety and Security</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0" marB="0">
                    <a:solidFill>
                      <a:schemeClr val="tx2">
                        <a:lumMod val="60000"/>
                        <a:lumOff val="40000"/>
                      </a:schemeClr>
                    </a:solidFill>
                  </a:tcPr>
                </a:tc>
                <a:extLst>
                  <a:ext uri="{0D108BD9-81ED-4DB2-BD59-A6C34878D82A}">
                    <a16:rowId xmlns:a16="http://schemas.microsoft.com/office/drawing/2014/main" val="10002"/>
                  </a:ext>
                </a:extLst>
              </a:tr>
              <a:tr h="933435">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Integrated operations centers</a:t>
                      </a:r>
                    </a:p>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Lighting efficiencies</a:t>
                      </a:r>
                    </a:p>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Public transportation route management</a:t>
                      </a:r>
                    </a:p>
                    <a:p>
                      <a:pPr marL="342900" marR="0" lvl="0" indent="-342900" algn="l">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Electronic security systems</a:t>
                      </a:r>
                    </a:p>
                  </a:txBody>
                  <a:tcPr marL="114300" marR="114300" marT="0" marB="0"/>
                </a:tc>
                <a:extLst>
                  <a:ext uri="{0D108BD9-81ED-4DB2-BD59-A6C34878D82A}">
                    <a16:rowId xmlns:a16="http://schemas.microsoft.com/office/drawing/2014/main" val="10003"/>
                  </a:ext>
                </a:extLst>
              </a:tr>
              <a:tr h="338328">
                <a:tc>
                  <a:txBody>
                    <a:bodyPr/>
                    <a:lstStyle/>
                    <a:p>
                      <a:r>
                        <a:rPr lang="en-US" sz="1800" b="1" kern="1200" dirty="0">
                          <a:solidFill>
                            <a:schemeClr val="bg1"/>
                          </a:solidFill>
                          <a:effectLst/>
                          <a:latin typeface="+mn-lt"/>
                          <a:ea typeface="+mn-ea"/>
                          <a:cs typeface="+mn-cs"/>
                        </a:rPr>
                        <a:t>Health</a:t>
                      </a:r>
                      <a:endParaRPr lang="en-US" dirty="0">
                        <a:solidFill>
                          <a:schemeClr val="bg1"/>
                        </a:solidFill>
                      </a:endParaRPr>
                    </a:p>
                  </a:txBody>
                  <a:tcPr>
                    <a:solidFill>
                      <a:schemeClr val="tx2">
                        <a:lumMod val="60000"/>
                        <a:lumOff val="40000"/>
                      </a:schemeClr>
                    </a:solidFill>
                  </a:tcPr>
                </a:tc>
                <a:extLst>
                  <a:ext uri="{0D108BD9-81ED-4DB2-BD59-A6C34878D82A}">
                    <a16:rowId xmlns:a16="http://schemas.microsoft.com/office/drawing/2014/main" val="10004"/>
                  </a:ext>
                </a:extLst>
              </a:tr>
              <a:tr h="551483">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Telehealth monitoring in the home</a:t>
                      </a:r>
                    </a:p>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Telecare via video conferencing</a:t>
                      </a:r>
                    </a:p>
                    <a:p>
                      <a:pPr marL="342900" marR="0" lvl="0" indent="-342900" algn="l">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Mobile clinical assistance</a:t>
                      </a:r>
                    </a:p>
                  </a:txBody>
                  <a:tcPr marL="114300" marR="114300" marT="0" marB="0"/>
                </a:tc>
                <a:extLst>
                  <a:ext uri="{0D108BD9-81ED-4DB2-BD59-A6C34878D82A}">
                    <a16:rowId xmlns:a16="http://schemas.microsoft.com/office/drawing/2014/main" val="10005"/>
                  </a:ext>
                </a:extLst>
              </a:tr>
              <a:tr h="335485">
                <a:tc>
                  <a:txBody>
                    <a:bodyPr/>
                    <a:lstStyle/>
                    <a:p>
                      <a:r>
                        <a:rPr lang="en-US" sz="1800" b="1" kern="1200" dirty="0">
                          <a:solidFill>
                            <a:schemeClr val="bg1"/>
                          </a:solidFill>
                          <a:effectLst/>
                          <a:latin typeface="+mn-lt"/>
                          <a:ea typeface="+mn-ea"/>
                          <a:cs typeface="+mn-cs"/>
                        </a:rPr>
                        <a:t>Transportation</a:t>
                      </a:r>
                      <a:endParaRPr lang="en-US" dirty="0">
                        <a:solidFill>
                          <a:schemeClr val="bg1"/>
                        </a:solidFill>
                      </a:endParaRPr>
                    </a:p>
                  </a:txBody>
                  <a:tcPr>
                    <a:solidFill>
                      <a:schemeClr val="tx2">
                        <a:lumMod val="60000"/>
                        <a:lumOff val="40000"/>
                      </a:schemeClr>
                    </a:solidFill>
                  </a:tcPr>
                </a:tc>
                <a:extLst>
                  <a:ext uri="{0D108BD9-81ED-4DB2-BD59-A6C34878D82A}">
                    <a16:rowId xmlns:a16="http://schemas.microsoft.com/office/drawing/2014/main" val="10006"/>
                  </a:ext>
                </a:extLst>
              </a:tr>
              <a:tr h="551483">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Supply chain and logistics management</a:t>
                      </a:r>
                    </a:p>
                  </a:txBody>
                  <a:tcPr marL="114300" marR="114300" marT="0" marB="0"/>
                </a:tc>
                <a:extLst>
                  <a:ext uri="{0D108BD9-81ED-4DB2-BD59-A6C34878D82A}">
                    <a16:rowId xmlns:a16="http://schemas.microsoft.com/office/drawing/2014/main" val="10007"/>
                  </a:ext>
                </a:extLst>
              </a:tr>
            </a:tbl>
          </a:graphicData>
        </a:graphic>
      </p:graphicFrame>
      <p:sp>
        <p:nvSpPr>
          <p:cNvPr id="11" name="Rectangle 10"/>
          <p:cNvSpPr/>
          <p:nvPr/>
        </p:nvSpPr>
        <p:spPr>
          <a:xfrm>
            <a:off x="8319856" y="2057400"/>
            <a:ext cx="2119544" cy="449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p:nvPr/>
        </p:nvPicPr>
        <p:blipFill rotWithShape="1">
          <a:blip r:embed="rId2">
            <a:extLst>
              <a:ext uri="{28A0092B-C50C-407E-A947-70E740481C1C}">
                <a14:useLocalDpi xmlns:a14="http://schemas.microsoft.com/office/drawing/2010/main" val="0"/>
              </a:ext>
            </a:extLst>
          </a:blip>
          <a:srcRect l="17342" t="8083" r="28692" b="59307"/>
          <a:stretch/>
        </p:blipFill>
        <p:spPr bwMode="auto">
          <a:xfrm>
            <a:off x="8503328" y="2221247"/>
            <a:ext cx="1752600" cy="1581329"/>
          </a:xfrm>
          <a:prstGeom prst="rect">
            <a:avLst/>
          </a:prstGeom>
          <a:ln w="9525" cap="flat" cmpd="sng" algn="ctr">
            <a:solidFill>
              <a:srgbClr val="002060"/>
            </a:solidFill>
            <a:prstDash val="solid"/>
            <a:round/>
            <a:headEnd type="none" w="med" len="med"/>
            <a:tailEnd type="none" w="med" len="med"/>
          </a:ln>
          <a:extLst>
            <a:ext uri="{53640926-AAD7-44D8-BBD7-CCE9431645EC}">
              <a14:shadowObscured xmlns:a14="http://schemas.microsoft.com/office/drawing/2010/main"/>
            </a:ext>
          </a:extLst>
        </p:spPr>
      </p:pic>
      <p:sp>
        <p:nvSpPr>
          <p:cNvPr id="13" name="TextBox 12"/>
          <p:cNvSpPr txBox="1"/>
          <p:nvPr/>
        </p:nvSpPr>
        <p:spPr>
          <a:xfrm>
            <a:off x="8458200" y="3886200"/>
            <a:ext cx="1797728" cy="2600712"/>
          </a:xfrm>
          <a:prstGeom prst="rect">
            <a:avLst/>
          </a:prstGeom>
          <a:noFill/>
        </p:spPr>
        <p:txBody>
          <a:bodyPr wrap="square" rtlCol="0">
            <a:spAutoFit/>
          </a:bodyPr>
          <a:lstStyle/>
          <a:p>
            <a:r>
              <a:rPr lang="en-US" sz="1500" dirty="0"/>
              <a:t>“Our first responders stake their safety daily on the ability of large amounts of information to be communicated immediately during difficult situations.”</a:t>
            </a:r>
          </a:p>
          <a:p>
            <a:pPr algn="r"/>
            <a:r>
              <a:rPr lang="en-US" sz="1400" b="1" dirty="0"/>
              <a:t>Scott Burnette, City of Asheville Fire Chief</a:t>
            </a:r>
          </a:p>
        </p:txBody>
      </p:sp>
    </p:spTree>
    <p:extLst>
      <p:ext uri="{BB962C8B-B14F-4D97-AF65-F5344CB8AC3E}">
        <p14:creationId xmlns:p14="http://schemas.microsoft.com/office/powerpoint/2010/main" val="2698474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
            <a:ext cx="8991600" cy="1200329"/>
          </a:xfrm>
          <a:prstGeom prst="rect">
            <a:avLst/>
          </a:prstGeom>
          <a:noFill/>
        </p:spPr>
        <p:txBody>
          <a:bodyPr wrap="square" rtlCol="0">
            <a:spAutoFit/>
          </a:bodyPr>
          <a:lstStyle/>
          <a:p>
            <a:pPr algn="ctr"/>
            <a:r>
              <a:rPr lang="en-US" sz="7200" dirty="0"/>
              <a:t>Tourism</a:t>
            </a:r>
          </a:p>
        </p:txBody>
      </p:sp>
      <p:sp>
        <p:nvSpPr>
          <p:cNvPr id="7" name="Rectangle 3"/>
          <p:cNvSpPr>
            <a:spLocks noChangeArrowheads="1"/>
          </p:cNvSpPr>
          <p:nvPr/>
        </p:nvSpPr>
        <p:spPr bwMode="auto">
          <a:xfrm>
            <a:off x="1614996" y="1051412"/>
            <a:ext cx="8991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sz="3200" b="1" dirty="0"/>
              <a:t>Service providers &amp; visitors crave better access</a:t>
            </a:r>
            <a:endParaRPr lang="en-US" sz="3000" dirty="0">
              <a:latin typeface="Arial" panose="020B0604020202020204" pitchFamily="34" charset="0"/>
            </a:endParaRPr>
          </a:p>
        </p:txBody>
      </p:sp>
      <p:pic>
        <p:nvPicPr>
          <p:cNvPr id="10" name="Picture 9"/>
          <p:cNvPicPr/>
          <p:nvPr/>
        </p:nvPicPr>
        <p:blipFill rotWithShape="1">
          <a:blip r:embed="rId2" cstate="print">
            <a:extLst>
              <a:ext uri="{28A0092B-C50C-407E-A947-70E740481C1C}">
                <a14:useLocalDpi xmlns:a14="http://schemas.microsoft.com/office/drawing/2010/main" val="0"/>
              </a:ext>
            </a:extLst>
          </a:blip>
          <a:srcRect t="14516" b="5459"/>
          <a:stretch/>
        </p:blipFill>
        <p:spPr bwMode="auto">
          <a:xfrm>
            <a:off x="2008574" y="5029200"/>
            <a:ext cx="1953827" cy="1447800"/>
          </a:xfrm>
          <a:prstGeom prst="rect">
            <a:avLst/>
          </a:prstGeom>
          <a:ln w="9525" cap="flat" cmpd="sng" algn="ctr">
            <a:solidFill>
              <a:srgbClr val="002060"/>
            </a:solidFill>
            <a:prstDash val="solid"/>
            <a:round/>
            <a:headEnd type="none" w="med" len="med"/>
            <a:tailEnd type="none" w="med" len="med"/>
          </a:ln>
          <a:extLst>
            <a:ext uri="{53640926-AAD7-44D8-BBD7-CCE9431645EC}">
              <a14:shadowObscured xmlns:a14="http://schemas.microsoft.com/office/drawing/2010/main"/>
            </a:ext>
          </a:extLst>
        </p:spPr>
      </p:pic>
      <p:sp>
        <p:nvSpPr>
          <p:cNvPr id="11" name="Text Box 17"/>
          <p:cNvSpPr txBox="1"/>
          <p:nvPr/>
        </p:nvSpPr>
        <p:spPr>
          <a:xfrm>
            <a:off x="4267201" y="5091346"/>
            <a:ext cx="5638801" cy="130048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nSpc>
                <a:spcPct val="107000"/>
              </a:lnSpc>
              <a:spcAft>
                <a:spcPts val="800"/>
              </a:spcAft>
            </a:pPr>
            <a:r>
              <a:rPr lang="en-US" sz="1500" spc="-10" dirty="0">
                <a:solidFill>
                  <a:schemeClr val="tx1"/>
                </a:solidFill>
                <a:ea typeface="Times New Roman" panose="02020603050405020304" pitchFamily="18" charset="0"/>
                <a:cs typeface="Times New Roman" panose="02020603050405020304" pitchFamily="18" charset="0"/>
              </a:rPr>
              <a:t>“Meetings mean business in Asheville and broadband is essential for successful group events. High-speed connectivity is a requirement for today’s technology-intensive tourism industry, which generates revenue for local businesses and supports 27,000 jobs in Buncombe County.”</a:t>
            </a:r>
          </a:p>
          <a:p>
            <a:pPr algn="r">
              <a:lnSpc>
                <a:spcPct val="107000"/>
              </a:lnSpc>
              <a:spcAft>
                <a:spcPts val="800"/>
              </a:spcAft>
            </a:pPr>
            <a:r>
              <a:rPr lang="en-US" sz="1600" dirty="0">
                <a:solidFill>
                  <a:schemeClr val="tx1"/>
                </a:solidFill>
              </a:rPr>
              <a:t>Stephanie Pace Brown, CEO, Explore Asheville</a:t>
            </a:r>
          </a:p>
          <a:p>
            <a:pPr>
              <a:lnSpc>
                <a:spcPct val="107000"/>
              </a:lnSpc>
              <a:spcAft>
                <a:spcPts val="800"/>
              </a:spcAft>
            </a:pPr>
            <a:r>
              <a:rPr lang="en-US" sz="1500" spc="-10" dirty="0">
                <a:solidFill>
                  <a:schemeClr val="bg1"/>
                </a:solidFill>
                <a:latin typeface="Franklin Gothic Demi Cond" panose="020B0706030402020204" pitchFamily="34" charset="0"/>
                <a:ea typeface="Calibri" panose="020F0502020204030204" pitchFamily="34" charset="0"/>
                <a:cs typeface="Times New Roman" panose="02020603050405020304" pitchFamily="18" charset="0"/>
              </a:rPr>
              <a:t> </a:t>
            </a:r>
            <a:endParaRPr lang="en-US" sz="1500" dirty="0">
              <a:solidFill>
                <a:schemeClr val="bg1"/>
              </a:solidFill>
              <a:ea typeface="Calibri" panose="020F0502020204030204" pitchFamily="34" charset="0"/>
              <a:cs typeface="Times New Roman" panose="02020603050405020304" pitchFamily="18" charset="0"/>
            </a:endParaRPr>
          </a:p>
        </p:txBody>
      </p:sp>
      <p:cxnSp>
        <p:nvCxnSpPr>
          <p:cNvPr id="6" name="Straight Connector 5"/>
          <p:cNvCxnSpPr/>
          <p:nvPr/>
        </p:nvCxnSpPr>
        <p:spPr>
          <a:xfrm>
            <a:off x="1981200" y="4800600"/>
            <a:ext cx="807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81200" y="1810435"/>
            <a:ext cx="3657600" cy="3139321"/>
          </a:xfrm>
          <a:prstGeom prst="rect">
            <a:avLst/>
          </a:prstGeom>
          <a:noFill/>
        </p:spPr>
        <p:txBody>
          <a:bodyPr wrap="square" rtlCol="0">
            <a:spAutoFit/>
          </a:bodyPr>
          <a:lstStyle/>
          <a:p>
            <a:pPr lvl="0"/>
            <a:r>
              <a:rPr lang="en-US" b="1" dirty="0"/>
              <a:t>Broadband-supported virtual reality plays a key role when tourists access information about museums, hotels, restaurants, and events. </a:t>
            </a:r>
          </a:p>
          <a:p>
            <a:pPr lvl="0"/>
            <a:endParaRPr lang="en-US" b="1" dirty="0"/>
          </a:p>
          <a:p>
            <a:pPr lvl="0"/>
            <a:r>
              <a:rPr lang="en-US" b="1" dirty="0"/>
              <a:t>Allows conference speakers and attendees to simultaneously access internet during large meetings and presentations. </a:t>
            </a:r>
            <a:endParaRPr lang="en-US" dirty="0"/>
          </a:p>
          <a:p>
            <a:pPr lvl="0"/>
            <a:endParaRPr lang="en-US" dirty="0">
              <a:solidFill>
                <a:schemeClr val="bg1"/>
              </a:solidFill>
            </a:endParaRPr>
          </a:p>
          <a:p>
            <a:endParaRPr lang="en-US" dirty="0">
              <a:solidFill>
                <a:schemeClr val="bg1"/>
              </a:solidFill>
            </a:endParaRPr>
          </a:p>
        </p:txBody>
      </p:sp>
      <p:sp>
        <p:nvSpPr>
          <p:cNvPr id="13" name="TextBox 12"/>
          <p:cNvSpPr txBox="1"/>
          <p:nvPr/>
        </p:nvSpPr>
        <p:spPr>
          <a:xfrm>
            <a:off x="6096000" y="1752600"/>
            <a:ext cx="4038600" cy="2585323"/>
          </a:xfrm>
          <a:prstGeom prst="rect">
            <a:avLst/>
          </a:prstGeom>
          <a:noFill/>
        </p:spPr>
        <p:txBody>
          <a:bodyPr wrap="square" rtlCol="0">
            <a:spAutoFit/>
          </a:bodyPr>
          <a:lstStyle/>
          <a:p>
            <a:pPr lvl="0"/>
            <a:r>
              <a:rPr lang="en-US" b="1" dirty="0"/>
              <a:t>Expands marketing opportunities that allow hoteliers and other industry experts to utilize state-of-the-art software programs that are instrumental for growing their businesses.</a:t>
            </a:r>
          </a:p>
          <a:p>
            <a:pPr lvl="0"/>
            <a:endParaRPr lang="en-US" dirty="0"/>
          </a:p>
          <a:p>
            <a:pPr lvl="0"/>
            <a:r>
              <a:rPr lang="en-US" b="1" dirty="0"/>
              <a:t>Improves the quality of industry services, particularly in the area of cloud-based software systems.</a:t>
            </a:r>
            <a:endParaRPr lang="en-US" dirty="0"/>
          </a:p>
        </p:txBody>
      </p:sp>
      <p:cxnSp>
        <p:nvCxnSpPr>
          <p:cNvPr id="15" name="Straight Connector 14"/>
          <p:cNvCxnSpPr/>
          <p:nvPr/>
        </p:nvCxnSpPr>
        <p:spPr>
          <a:xfrm>
            <a:off x="5867400" y="1828800"/>
            <a:ext cx="0" cy="2527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02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
            <a:ext cx="8991600" cy="1092607"/>
          </a:xfrm>
          <a:prstGeom prst="rect">
            <a:avLst/>
          </a:prstGeom>
          <a:noFill/>
        </p:spPr>
        <p:txBody>
          <a:bodyPr wrap="square" rtlCol="0">
            <a:spAutoFit/>
          </a:bodyPr>
          <a:lstStyle/>
          <a:p>
            <a:pPr algn="ctr"/>
            <a:r>
              <a:rPr lang="en-US" sz="6500" dirty="0"/>
              <a:t>Advanced Manufacturing</a:t>
            </a:r>
          </a:p>
        </p:txBody>
      </p:sp>
      <p:sp>
        <p:nvSpPr>
          <p:cNvPr id="7" name="Rectangle 3"/>
          <p:cNvSpPr>
            <a:spLocks noChangeArrowheads="1"/>
          </p:cNvSpPr>
          <p:nvPr/>
        </p:nvSpPr>
        <p:spPr bwMode="auto">
          <a:xfrm>
            <a:off x="1614996" y="1082188"/>
            <a:ext cx="8991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sz="2800" b="1" dirty="0"/>
              <a:t>Efficiency will be maximized with broadband’s help</a:t>
            </a:r>
            <a:endParaRPr lang="en-US" sz="2800" dirty="0">
              <a:latin typeface="Arial" panose="020B0604020202020204" pitchFamily="34" charset="0"/>
            </a:endParaRPr>
          </a:p>
        </p:txBody>
      </p:sp>
      <p:pic>
        <p:nvPicPr>
          <p:cNvPr id="14" name="Picture 13"/>
          <p:cNvPicPr/>
          <p:nvPr/>
        </p:nvPicPr>
        <p:blipFill rotWithShape="1">
          <a:blip r:embed="rId2" cstate="print">
            <a:extLst>
              <a:ext uri="{28A0092B-C50C-407E-A947-70E740481C1C}">
                <a14:useLocalDpi xmlns:a14="http://schemas.microsoft.com/office/drawing/2010/main" val="0"/>
              </a:ext>
            </a:extLst>
          </a:blip>
          <a:srcRect l="25253" r="22282"/>
          <a:stretch/>
        </p:blipFill>
        <p:spPr bwMode="auto">
          <a:xfrm>
            <a:off x="1828800" y="1981200"/>
            <a:ext cx="3276600" cy="4267200"/>
          </a:xfrm>
          <a:prstGeom prst="rect">
            <a:avLst/>
          </a:prstGeom>
          <a:ln w="38100" cap="flat" cmpd="sng" algn="ctr">
            <a:solidFill>
              <a:schemeClr val="tx1"/>
            </a:solidFill>
            <a:prstDash val="solid"/>
            <a:round/>
            <a:headEnd type="none" w="med" len="med"/>
            <a:tailEnd type="none" w="med" len="med"/>
          </a:ln>
          <a:extLst>
            <a:ext uri="{53640926-AAD7-44D8-BBD7-CCE9431645EC}">
              <a14:shadowObscured xmlns:a14="http://schemas.microsoft.com/office/drawing/2010/main"/>
            </a:ext>
          </a:extLst>
        </p:spPr>
      </p:pic>
      <p:sp>
        <p:nvSpPr>
          <p:cNvPr id="2" name="TextBox 1"/>
          <p:cNvSpPr txBox="1"/>
          <p:nvPr/>
        </p:nvSpPr>
        <p:spPr>
          <a:xfrm>
            <a:off x="5257800" y="1828801"/>
            <a:ext cx="5257800" cy="4524315"/>
          </a:xfrm>
          <a:prstGeom prst="rect">
            <a:avLst/>
          </a:prstGeom>
          <a:noFill/>
        </p:spPr>
        <p:txBody>
          <a:bodyPr wrap="square" rtlCol="0">
            <a:spAutoFit/>
          </a:bodyPr>
          <a:lstStyle/>
          <a:p>
            <a:r>
              <a:rPr lang="en-US" sz="1600" b="1" dirty="0"/>
              <a:t>Respondents to a survey distributed to WNC manufacturers indicated broadband would serve them by:</a:t>
            </a:r>
            <a:endParaRPr lang="en-US" sz="1600" dirty="0"/>
          </a:p>
          <a:p>
            <a:r>
              <a:rPr lang="en-US" sz="1600" b="1" dirty="0"/>
              <a:t> </a:t>
            </a:r>
            <a:endParaRPr lang="en-US" sz="1600" dirty="0"/>
          </a:p>
          <a:p>
            <a:pPr marL="285750" indent="-285750">
              <a:buFont typeface="Arial" panose="020B0604020202020204" pitchFamily="34" charset="0"/>
              <a:buChar char="•"/>
            </a:pPr>
            <a:r>
              <a:rPr lang="en-US" sz="1600" b="1" dirty="0"/>
              <a:t>Allowing for greater efficiency in customer service</a:t>
            </a:r>
          </a:p>
          <a:p>
            <a:pPr marL="285750" indent="-285750">
              <a:buFont typeface="Arial" panose="020B0604020202020204" pitchFamily="34" charset="0"/>
              <a:buChar char="•"/>
            </a:pPr>
            <a:endParaRPr lang="en-US" sz="1600" dirty="0"/>
          </a:p>
          <a:p>
            <a:pPr marL="285750" indent="-285750" fontAlgn="base">
              <a:buFont typeface="Arial" panose="020B0604020202020204" pitchFamily="34" charset="0"/>
              <a:buChar char="•"/>
            </a:pPr>
            <a:r>
              <a:rPr lang="en-US" sz="1600" b="1" dirty="0"/>
              <a:t>Providing access to online training for remote workers </a:t>
            </a:r>
          </a:p>
          <a:p>
            <a:pPr marL="285750" indent="-285750" fontAlgn="base">
              <a:buFont typeface="Arial" panose="020B0604020202020204" pitchFamily="34" charset="0"/>
              <a:buChar char="•"/>
            </a:pPr>
            <a:endParaRPr lang="en-US" sz="1600" dirty="0"/>
          </a:p>
          <a:p>
            <a:pPr marL="285750" indent="-285750" fontAlgn="base">
              <a:buFont typeface="Arial" panose="020B0604020202020204" pitchFamily="34" charset="0"/>
              <a:buChar char="•"/>
            </a:pPr>
            <a:r>
              <a:rPr lang="en-US" sz="1600" b="1" dirty="0"/>
              <a:t>Increasing the speed of business and responsiveness</a:t>
            </a:r>
          </a:p>
          <a:p>
            <a:pPr marL="285750" indent="-285750" fontAlgn="base">
              <a:buFont typeface="Arial" panose="020B0604020202020204" pitchFamily="34" charset="0"/>
              <a:buChar char="•"/>
            </a:pPr>
            <a:endParaRPr lang="en-US" sz="1600" dirty="0"/>
          </a:p>
          <a:p>
            <a:pPr marL="285750" indent="-285750" fontAlgn="base">
              <a:buFont typeface="Arial" panose="020B0604020202020204" pitchFamily="34" charset="0"/>
              <a:buChar char="•"/>
            </a:pPr>
            <a:r>
              <a:rPr lang="en-US" sz="1600" b="1" dirty="0"/>
              <a:t>Improving logistics by serving needs of global consumers</a:t>
            </a:r>
          </a:p>
          <a:p>
            <a:pPr marL="285750" indent="-285750" fontAlgn="base">
              <a:buFont typeface="Arial" panose="020B0604020202020204" pitchFamily="34" charset="0"/>
              <a:buChar char="•"/>
            </a:pPr>
            <a:endParaRPr lang="en-US" sz="1600" dirty="0"/>
          </a:p>
          <a:p>
            <a:pPr marL="285750" indent="-285750" fontAlgn="base">
              <a:buFont typeface="Arial" panose="020B0604020202020204" pitchFamily="34" charset="0"/>
              <a:buChar char="•"/>
            </a:pPr>
            <a:r>
              <a:rPr lang="en-US" sz="1600" b="1" dirty="0"/>
              <a:t>Automating sales processes, due to increased availability of real-time customer data and reduced response time</a:t>
            </a:r>
          </a:p>
          <a:p>
            <a:pPr marL="285750" indent="-285750" fontAlgn="base">
              <a:buFont typeface="Arial" panose="020B0604020202020204" pitchFamily="34" charset="0"/>
              <a:buChar char="•"/>
            </a:pPr>
            <a:endParaRPr lang="en-US" sz="1600" dirty="0"/>
          </a:p>
          <a:p>
            <a:pPr marL="285750" indent="-285750" fontAlgn="base">
              <a:buFont typeface="Arial" panose="020B0604020202020204" pitchFamily="34" charset="0"/>
              <a:buChar char="•"/>
            </a:pPr>
            <a:r>
              <a:rPr lang="en-US" sz="1600" b="1" dirty="0"/>
              <a:t>Boosting remote access to assembly lines and machines</a:t>
            </a:r>
          </a:p>
          <a:p>
            <a:pPr marL="285750" indent="-285750" fontAlgn="base">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Attracting a younger workforce well-versed in technology</a:t>
            </a:r>
            <a:endParaRPr lang="en-US" sz="1600" dirty="0"/>
          </a:p>
        </p:txBody>
      </p:sp>
    </p:spTree>
    <p:extLst>
      <p:ext uri="{BB962C8B-B14F-4D97-AF65-F5344CB8AC3E}">
        <p14:creationId xmlns:p14="http://schemas.microsoft.com/office/powerpoint/2010/main" val="1181302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AEF5990-1410-443A-AE7D-52634DAC9628}"/>
              </a:ext>
            </a:extLst>
          </p:cNvPr>
          <p:cNvSpPr>
            <a:spLocks noGrp="1"/>
          </p:cNvSpPr>
          <p:nvPr>
            <p:ph type="title"/>
          </p:nvPr>
        </p:nvSpPr>
        <p:spPr>
          <a:xfrm>
            <a:off x="621867" y="219372"/>
            <a:ext cx="10515600" cy="1325563"/>
          </a:xfrm>
          <a:ln>
            <a:solidFill>
              <a:schemeClr val="tx1"/>
            </a:solidFill>
          </a:ln>
        </p:spPr>
        <p:txBody>
          <a:bodyPr>
            <a:normAutofit/>
          </a:bodyPr>
          <a:lstStyle/>
          <a:p>
            <a:r>
              <a:rPr lang="en-US" dirty="0"/>
              <a:t>Observation 3:  Gigabit service requires effective public/private partnerships!</a:t>
            </a:r>
          </a:p>
        </p:txBody>
      </p:sp>
      <p:sp>
        <p:nvSpPr>
          <p:cNvPr id="3" name="TextBox 2">
            <a:extLst>
              <a:ext uri="{FF2B5EF4-FFF2-40B4-BE49-F238E27FC236}">
                <a16:creationId xmlns:a16="http://schemas.microsoft.com/office/drawing/2014/main" id="{9EFF0557-4E8E-4C8B-B7DD-173D54890889}"/>
              </a:ext>
            </a:extLst>
          </p:cNvPr>
          <p:cNvSpPr txBox="1"/>
          <p:nvPr/>
        </p:nvSpPr>
        <p:spPr>
          <a:xfrm>
            <a:off x="841247" y="1975104"/>
            <a:ext cx="5801773" cy="3231654"/>
          </a:xfrm>
          <a:prstGeom prst="rect">
            <a:avLst/>
          </a:prstGeom>
          <a:noFill/>
        </p:spPr>
        <p:txBody>
          <a:bodyPr wrap="square" rtlCol="0">
            <a:spAutoFit/>
          </a:bodyPr>
          <a:lstStyle/>
          <a:p>
            <a:r>
              <a:rPr lang="en-US" sz="2400" dirty="0"/>
              <a:t>Multiple players in the broadband “space.”</a:t>
            </a:r>
          </a:p>
          <a:p>
            <a:endParaRPr lang="en-US" dirty="0"/>
          </a:p>
          <a:p>
            <a:r>
              <a:rPr lang="en-US" dirty="0"/>
              <a:t>	Government –</a:t>
            </a:r>
          </a:p>
          <a:p>
            <a:r>
              <a:rPr lang="en-US" dirty="0"/>
              <a:t>		Schools, Universities</a:t>
            </a:r>
          </a:p>
          <a:p>
            <a:r>
              <a:rPr lang="en-US" dirty="0"/>
              <a:t>		Transportation</a:t>
            </a:r>
          </a:p>
          <a:p>
            <a:r>
              <a:rPr lang="en-US" dirty="0"/>
              <a:t>		Cities/counties</a:t>
            </a:r>
          </a:p>
          <a:p>
            <a:r>
              <a:rPr lang="en-US" dirty="0"/>
              <a:t>		Planning councils</a:t>
            </a:r>
          </a:p>
          <a:p>
            <a:r>
              <a:rPr lang="en-US" dirty="0"/>
              <a:t>	Private –</a:t>
            </a:r>
          </a:p>
          <a:p>
            <a:r>
              <a:rPr lang="en-US" dirty="0"/>
              <a:t>		Backbone carriers</a:t>
            </a:r>
          </a:p>
          <a:p>
            <a:r>
              <a:rPr lang="en-US" dirty="0"/>
              <a:t>		Service providers (</a:t>
            </a:r>
            <a:r>
              <a:rPr lang="en-US" dirty="0" err="1"/>
              <a:t>At&amp;T</a:t>
            </a:r>
            <a:r>
              <a:rPr lang="en-US" dirty="0"/>
              <a:t>, Charter, etc.)</a:t>
            </a:r>
          </a:p>
          <a:p>
            <a:r>
              <a:rPr lang="en-US" dirty="0"/>
              <a:t>	</a:t>
            </a:r>
          </a:p>
        </p:txBody>
      </p:sp>
      <p:pic>
        <p:nvPicPr>
          <p:cNvPr id="10" name="Picture 9">
            <a:extLst>
              <a:ext uri="{FF2B5EF4-FFF2-40B4-BE49-F238E27FC236}">
                <a16:creationId xmlns:a16="http://schemas.microsoft.com/office/drawing/2014/main" id="{05B838AA-BAA0-4547-8A4B-7CD85B683C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19421" y="1833769"/>
            <a:ext cx="4253948" cy="3190461"/>
          </a:xfrm>
          <a:prstGeom prst="rect">
            <a:avLst/>
          </a:prstGeom>
        </p:spPr>
      </p:pic>
      <p:sp>
        <p:nvSpPr>
          <p:cNvPr id="11" name="TextBox 10">
            <a:extLst>
              <a:ext uri="{FF2B5EF4-FFF2-40B4-BE49-F238E27FC236}">
                <a16:creationId xmlns:a16="http://schemas.microsoft.com/office/drawing/2014/main" id="{519EA94E-1924-44B1-A2A1-AADFA3BE4134}"/>
              </a:ext>
            </a:extLst>
          </p:cNvPr>
          <p:cNvSpPr txBox="1"/>
          <p:nvPr/>
        </p:nvSpPr>
        <p:spPr>
          <a:xfrm>
            <a:off x="7451651" y="5266944"/>
            <a:ext cx="4142941" cy="923330"/>
          </a:xfrm>
          <a:prstGeom prst="rect">
            <a:avLst/>
          </a:prstGeom>
          <a:noFill/>
        </p:spPr>
        <p:txBody>
          <a:bodyPr wrap="square" rtlCol="0">
            <a:spAutoFit/>
          </a:bodyPr>
          <a:lstStyle/>
          <a:p>
            <a:r>
              <a:rPr lang="en-US" dirty="0"/>
              <a:t>NC Legislature bans counties &amp; cities from providing customer broadband services directly.</a:t>
            </a:r>
          </a:p>
        </p:txBody>
      </p:sp>
    </p:spTree>
    <p:extLst>
      <p:ext uri="{BB962C8B-B14F-4D97-AF65-F5344CB8AC3E}">
        <p14:creationId xmlns:p14="http://schemas.microsoft.com/office/powerpoint/2010/main" val="178124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832202-2F5B-442A-B5B4-28208D938646}"/>
              </a:ext>
            </a:extLst>
          </p:cNvPr>
          <p:cNvSpPr>
            <a:spLocks noGrp="1"/>
          </p:cNvSpPr>
          <p:nvPr>
            <p:ph idx="1"/>
          </p:nvPr>
        </p:nvSpPr>
        <p:spPr>
          <a:xfrm>
            <a:off x="621867" y="2822321"/>
            <a:ext cx="5846064" cy="1603375"/>
          </a:xfrm>
        </p:spPr>
        <p:txBody>
          <a:bodyPr/>
          <a:lstStyle/>
          <a:p>
            <a:r>
              <a:rPr lang="en-US" dirty="0"/>
              <a:t>Leveraging current assets to build a strong public/private partnership</a:t>
            </a:r>
          </a:p>
        </p:txBody>
      </p:sp>
      <p:sp>
        <p:nvSpPr>
          <p:cNvPr id="4" name="Title 1">
            <a:extLst>
              <a:ext uri="{FF2B5EF4-FFF2-40B4-BE49-F238E27FC236}">
                <a16:creationId xmlns:a16="http://schemas.microsoft.com/office/drawing/2014/main" id="{C6FC3FFE-620F-462D-A60C-5D2CD2C2A3ED}"/>
              </a:ext>
            </a:extLst>
          </p:cNvPr>
          <p:cNvSpPr txBox="1">
            <a:spLocks/>
          </p:cNvSpPr>
          <p:nvPr/>
        </p:nvSpPr>
        <p:spPr>
          <a:xfrm>
            <a:off x="621867" y="219372"/>
            <a:ext cx="10515600" cy="1325563"/>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Observation 4:  Our regional response is the West Next Generation Network initiative!</a:t>
            </a:r>
          </a:p>
        </p:txBody>
      </p:sp>
      <p:pic>
        <p:nvPicPr>
          <p:cNvPr id="5" name="Picture 4">
            <a:extLst>
              <a:ext uri="{FF2B5EF4-FFF2-40B4-BE49-F238E27FC236}">
                <a16:creationId xmlns:a16="http://schemas.microsoft.com/office/drawing/2014/main" id="{7DFEE494-CB4B-4E45-B1B4-C20F2CEAE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656" y="3690306"/>
            <a:ext cx="3755144" cy="2164084"/>
          </a:xfrm>
          <a:prstGeom prst="rect">
            <a:avLst/>
          </a:prstGeom>
        </p:spPr>
      </p:pic>
    </p:spTree>
    <p:extLst>
      <p:ext uri="{BB962C8B-B14F-4D97-AF65-F5344CB8AC3E}">
        <p14:creationId xmlns:p14="http://schemas.microsoft.com/office/powerpoint/2010/main" val="3461890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72ED-F50E-48EC-ACAC-BBABA86E8D9B}"/>
              </a:ext>
            </a:extLst>
          </p:cNvPr>
          <p:cNvSpPr>
            <a:spLocks noGrp="1"/>
          </p:cNvSpPr>
          <p:nvPr>
            <p:ph type="title"/>
          </p:nvPr>
        </p:nvSpPr>
        <p:spPr/>
        <p:txBody>
          <a:bodyPr/>
          <a:lstStyle/>
          <a:p>
            <a:r>
              <a:rPr lang="en-US" dirty="0"/>
              <a:t>Four Observations + Bonus!</a:t>
            </a:r>
          </a:p>
        </p:txBody>
      </p:sp>
      <p:pic>
        <p:nvPicPr>
          <p:cNvPr id="6" name="Picture 5">
            <a:extLst>
              <a:ext uri="{FF2B5EF4-FFF2-40B4-BE49-F238E27FC236}">
                <a16:creationId xmlns:a16="http://schemas.microsoft.com/office/drawing/2014/main" id="{C9DCC9B3-EE8C-4913-B1F3-E4BB77BAED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89156" y="1027906"/>
            <a:ext cx="3294413" cy="3754156"/>
          </a:xfrm>
          <a:prstGeom prst="rect">
            <a:avLst/>
          </a:prstGeom>
        </p:spPr>
      </p:pic>
      <p:sp>
        <p:nvSpPr>
          <p:cNvPr id="4" name="TextBox 3">
            <a:extLst>
              <a:ext uri="{FF2B5EF4-FFF2-40B4-BE49-F238E27FC236}">
                <a16:creationId xmlns:a16="http://schemas.microsoft.com/office/drawing/2014/main" id="{2E5A673A-7C89-4155-9738-963A47B641AE}"/>
              </a:ext>
            </a:extLst>
          </p:cNvPr>
          <p:cNvSpPr txBox="1"/>
          <p:nvPr/>
        </p:nvSpPr>
        <p:spPr>
          <a:xfrm>
            <a:off x="4685252" y="5306874"/>
            <a:ext cx="3803904" cy="523220"/>
          </a:xfrm>
          <a:prstGeom prst="rect">
            <a:avLst/>
          </a:prstGeom>
          <a:noFill/>
          <a:ln>
            <a:solidFill>
              <a:schemeClr val="tx1"/>
            </a:solidFill>
          </a:ln>
        </p:spPr>
        <p:txBody>
          <a:bodyPr wrap="square" rtlCol="0">
            <a:spAutoFit/>
          </a:bodyPr>
          <a:lstStyle/>
          <a:p>
            <a:r>
              <a:rPr lang="en-US" sz="2800" dirty="0"/>
              <a:t>But first -  who we are!</a:t>
            </a:r>
          </a:p>
        </p:txBody>
      </p:sp>
      <p:sp>
        <p:nvSpPr>
          <p:cNvPr id="9" name="Content Placeholder 2">
            <a:extLst>
              <a:ext uri="{FF2B5EF4-FFF2-40B4-BE49-F238E27FC236}">
                <a16:creationId xmlns:a16="http://schemas.microsoft.com/office/drawing/2014/main" id="{99133774-CC70-41FB-8ED1-CB70758EE0CC}"/>
              </a:ext>
            </a:extLst>
          </p:cNvPr>
          <p:cNvSpPr>
            <a:spLocks noGrp="1"/>
          </p:cNvSpPr>
          <p:nvPr>
            <p:ph idx="1"/>
          </p:nvPr>
        </p:nvSpPr>
        <p:spPr/>
        <p:txBody>
          <a:bodyPr/>
          <a:lstStyle/>
          <a:p>
            <a:r>
              <a:rPr lang="en-US" dirty="0"/>
              <a:t>Broadband literacy is useful</a:t>
            </a:r>
          </a:p>
          <a:p>
            <a:r>
              <a:rPr lang="en-US" dirty="0"/>
              <a:t>Gigabit speeds are needed</a:t>
            </a:r>
          </a:p>
          <a:p>
            <a:r>
              <a:rPr lang="en-US" dirty="0"/>
              <a:t>Private/Public Partnership is the “model” to use</a:t>
            </a:r>
          </a:p>
          <a:p>
            <a:r>
              <a:rPr lang="en-US" dirty="0"/>
              <a:t>West Next Generation Network initiative is “happening”</a:t>
            </a:r>
          </a:p>
          <a:p>
            <a:endParaRPr lang="en-US" dirty="0"/>
          </a:p>
          <a:p>
            <a:r>
              <a:rPr lang="en-US" dirty="0"/>
              <a:t> Bonus:  What you can do &amp; conversation</a:t>
            </a:r>
          </a:p>
        </p:txBody>
      </p:sp>
    </p:spTree>
    <p:extLst>
      <p:ext uri="{BB962C8B-B14F-4D97-AF65-F5344CB8AC3E}">
        <p14:creationId xmlns:p14="http://schemas.microsoft.com/office/powerpoint/2010/main" val="317902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2952" y="6058926"/>
            <a:ext cx="6099048" cy="954107"/>
          </a:xfrm>
          <a:prstGeom prst="rect">
            <a:avLst/>
          </a:prstGeom>
          <a:noFill/>
        </p:spPr>
        <p:txBody>
          <a:bodyPr wrap="square" rtlCol="0">
            <a:spAutoFit/>
          </a:bodyPr>
          <a:lstStyle/>
          <a:p>
            <a:r>
              <a:rPr lang="en-US" sz="2800" dirty="0"/>
              <a:t>Two leadership fora with Dr. Marc Hoit, NCSU Chief Information Officer!</a:t>
            </a:r>
          </a:p>
        </p:txBody>
      </p:sp>
      <p:sp>
        <p:nvSpPr>
          <p:cNvPr id="7" name="TextBox 6"/>
          <p:cNvSpPr txBox="1"/>
          <p:nvPr/>
        </p:nvSpPr>
        <p:spPr>
          <a:xfrm>
            <a:off x="1586429" y="612615"/>
            <a:ext cx="2809522"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AVL Hub Executive Committee</a:t>
            </a:r>
          </a:p>
        </p:txBody>
      </p:sp>
      <p:sp>
        <p:nvSpPr>
          <p:cNvPr id="8" name="Right Arrow 7"/>
          <p:cNvSpPr/>
          <p:nvPr/>
        </p:nvSpPr>
        <p:spPr>
          <a:xfrm>
            <a:off x="5006427" y="101498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153" y="4264516"/>
            <a:ext cx="3704247" cy="1454392"/>
          </a:xfrm>
          <a:prstGeom prst="rect">
            <a:avLst/>
          </a:prstGeom>
        </p:spPr>
      </p:pic>
      <p:sp>
        <p:nvSpPr>
          <p:cNvPr id="16" name="Down Arrow 15"/>
          <p:cNvSpPr/>
          <p:nvPr/>
        </p:nvSpPr>
        <p:spPr>
          <a:xfrm>
            <a:off x="8815846" y="2634817"/>
            <a:ext cx="517791" cy="782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390043" y="3639788"/>
            <a:ext cx="2763821" cy="2393234"/>
          </a:xfrm>
          <a:prstGeom prst="rect">
            <a:avLst/>
          </a:prstGeom>
        </p:spPr>
      </p:pic>
      <p:sp>
        <p:nvSpPr>
          <p:cNvPr id="18" name="TextBox 17"/>
          <p:cNvSpPr txBox="1"/>
          <p:nvPr/>
        </p:nvSpPr>
        <p:spPr>
          <a:xfrm>
            <a:off x="7085149" y="275854"/>
            <a:ext cx="3658333" cy="233910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Steering Committee</a:t>
            </a:r>
          </a:p>
          <a:p>
            <a:pPr algn="ctr"/>
            <a:r>
              <a:rPr lang="en-US" sz="2800" dirty="0"/>
              <a:t>     </a:t>
            </a:r>
            <a:r>
              <a:rPr lang="en-US" dirty="0"/>
              <a:t>Bill</a:t>
            </a:r>
            <a:r>
              <a:rPr lang="en-US" sz="2800" dirty="0"/>
              <a:t> </a:t>
            </a:r>
            <a:r>
              <a:rPr lang="en-US" dirty="0"/>
              <a:t>Sederburg - Hub</a:t>
            </a:r>
          </a:p>
          <a:p>
            <a:pPr algn="ctr"/>
            <a:r>
              <a:rPr lang="en-US" dirty="0"/>
              <a:t>     Hunter Goosmann - ERC</a:t>
            </a:r>
          </a:p>
          <a:p>
            <a:pPr algn="ctr"/>
            <a:r>
              <a:rPr lang="en-US" dirty="0"/>
              <a:t>     Ed Katz - UNCA</a:t>
            </a:r>
          </a:p>
          <a:p>
            <a:pPr algn="ctr"/>
            <a:r>
              <a:rPr lang="en-US" dirty="0"/>
              <a:t>    Erica Anderson- LOS</a:t>
            </a:r>
          </a:p>
          <a:p>
            <a:pPr algn="ctr"/>
            <a:r>
              <a:rPr lang="en-US" dirty="0"/>
              <a:t>    Otis Brown – NCSU</a:t>
            </a:r>
          </a:p>
          <a:p>
            <a:pPr algn="ctr"/>
            <a:r>
              <a:rPr lang="en-US" dirty="0"/>
              <a:t>Corey Atkins– AVL Chamber</a:t>
            </a:r>
          </a:p>
        </p:txBody>
      </p:sp>
      <p:pic>
        <p:nvPicPr>
          <p:cNvPr id="9" name="Picture 8">
            <a:extLst>
              <a:ext uri="{FF2B5EF4-FFF2-40B4-BE49-F238E27FC236}">
                <a16:creationId xmlns:a16="http://schemas.microsoft.com/office/drawing/2014/main" id="{6C5A1495-5152-4603-A681-90B2F5F5C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565" y="3639787"/>
            <a:ext cx="2393235" cy="2393235"/>
          </a:xfrm>
          <a:prstGeom prst="rect">
            <a:avLst/>
          </a:prstGeom>
        </p:spPr>
      </p:pic>
      <p:sp>
        <p:nvSpPr>
          <p:cNvPr id="2" name="TextBox 1">
            <a:extLst>
              <a:ext uri="{FF2B5EF4-FFF2-40B4-BE49-F238E27FC236}">
                <a16:creationId xmlns:a16="http://schemas.microsoft.com/office/drawing/2014/main" id="{1ED89F70-DAE3-4807-991B-7EF9D777CFFF}"/>
              </a:ext>
            </a:extLst>
          </p:cNvPr>
          <p:cNvSpPr txBox="1"/>
          <p:nvPr/>
        </p:nvSpPr>
        <p:spPr>
          <a:xfrm>
            <a:off x="2277728" y="2159236"/>
            <a:ext cx="2521431" cy="2308324"/>
          </a:xfrm>
          <a:prstGeom prst="rect">
            <a:avLst/>
          </a:prstGeom>
          <a:noFill/>
        </p:spPr>
        <p:txBody>
          <a:bodyPr wrap="square" rtlCol="0">
            <a:spAutoFit/>
          </a:bodyPr>
          <a:lstStyle/>
          <a:p>
            <a:r>
              <a:rPr lang="en-US" dirty="0"/>
              <a:t>Janice Brumit</a:t>
            </a:r>
          </a:p>
          <a:p>
            <a:r>
              <a:rPr lang="en-US" dirty="0"/>
              <a:t>Jack Cecil</a:t>
            </a:r>
          </a:p>
          <a:p>
            <a:r>
              <a:rPr lang="en-US" dirty="0"/>
              <a:t>Pat Smith</a:t>
            </a:r>
          </a:p>
          <a:p>
            <a:r>
              <a:rPr lang="en-US" dirty="0"/>
              <a:t>Mack Pearsall</a:t>
            </a:r>
          </a:p>
          <a:p>
            <a:r>
              <a:rPr lang="en-US" dirty="0"/>
              <a:t>Mary Grant</a:t>
            </a:r>
          </a:p>
          <a:p>
            <a:endParaRPr lang="en-US" dirty="0"/>
          </a:p>
          <a:p>
            <a:endParaRPr lang="en-US" dirty="0"/>
          </a:p>
          <a:p>
            <a:endParaRPr lang="en-US" dirty="0"/>
          </a:p>
        </p:txBody>
      </p:sp>
      <p:sp>
        <p:nvSpPr>
          <p:cNvPr id="3" name="Rectangle 2">
            <a:extLst>
              <a:ext uri="{FF2B5EF4-FFF2-40B4-BE49-F238E27FC236}">
                <a16:creationId xmlns:a16="http://schemas.microsoft.com/office/drawing/2014/main" id="{3E17692D-B8DD-44C3-BBC3-A0552330B532}"/>
              </a:ext>
            </a:extLst>
          </p:cNvPr>
          <p:cNvSpPr/>
          <p:nvPr/>
        </p:nvSpPr>
        <p:spPr>
          <a:xfrm>
            <a:off x="151784" y="5934670"/>
            <a:ext cx="880369"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Tree>
    <p:extLst>
      <p:ext uri="{BB962C8B-B14F-4D97-AF65-F5344CB8AC3E}">
        <p14:creationId xmlns:p14="http://schemas.microsoft.com/office/powerpoint/2010/main" val="98196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B814-2AE8-4D09-A67A-213896547EFD}"/>
              </a:ext>
            </a:extLst>
          </p:cNvPr>
          <p:cNvSpPr>
            <a:spLocks noGrp="1"/>
          </p:cNvSpPr>
          <p:nvPr>
            <p:ph type="title"/>
          </p:nvPr>
        </p:nvSpPr>
        <p:spPr/>
        <p:txBody>
          <a:bodyPr/>
          <a:lstStyle/>
          <a:p>
            <a:r>
              <a:rPr lang="en-US" dirty="0"/>
              <a:t>Leadership Interest</a:t>
            </a:r>
          </a:p>
        </p:txBody>
      </p:sp>
      <p:sp>
        <p:nvSpPr>
          <p:cNvPr id="3" name="Content Placeholder 2">
            <a:extLst>
              <a:ext uri="{FF2B5EF4-FFF2-40B4-BE49-F238E27FC236}">
                <a16:creationId xmlns:a16="http://schemas.microsoft.com/office/drawing/2014/main" id="{354660A8-3599-4F5F-9501-E31BE278296A}"/>
              </a:ext>
            </a:extLst>
          </p:cNvPr>
          <p:cNvSpPr>
            <a:spLocks noGrp="1"/>
          </p:cNvSpPr>
          <p:nvPr>
            <p:ph idx="1"/>
          </p:nvPr>
        </p:nvSpPr>
        <p:spPr>
          <a:xfrm>
            <a:off x="838200" y="1825625"/>
            <a:ext cx="5178552" cy="4351338"/>
          </a:xfrm>
        </p:spPr>
        <p:txBody>
          <a:bodyPr/>
          <a:lstStyle/>
          <a:p>
            <a:r>
              <a:rPr lang="en-US" dirty="0"/>
              <a:t>Mayors</a:t>
            </a:r>
          </a:p>
          <a:p>
            <a:r>
              <a:rPr lang="en-US" dirty="0"/>
              <a:t>Council Members</a:t>
            </a:r>
          </a:p>
          <a:p>
            <a:r>
              <a:rPr lang="en-US" dirty="0"/>
              <a:t>County Commissioners</a:t>
            </a:r>
          </a:p>
          <a:p>
            <a:r>
              <a:rPr lang="en-US" dirty="0"/>
              <a:t>College Chancellors</a:t>
            </a:r>
          </a:p>
          <a:p>
            <a:r>
              <a:rPr lang="en-US" dirty="0"/>
              <a:t>School Superintendents</a:t>
            </a:r>
          </a:p>
          <a:p>
            <a:r>
              <a:rPr lang="en-US" dirty="0"/>
              <a:t>Economic development leaders</a:t>
            </a:r>
          </a:p>
          <a:p>
            <a:r>
              <a:rPr lang="en-US" dirty="0"/>
              <a:t>Many others …</a:t>
            </a:r>
          </a:p>
        </p:txBody>
      </p:sp>
      <p:pic>
        <p:nvPicPr>
          <p:cNvPr id="8" name="Picture 7">
            <a:extLst>
              <a:ext uri="{FF2B5EF4-FFF2-40B4-BE49-F238E27FC236}">
                <a16:creationId xmlns:a16="http://schemas.microsoft.com/office/drawing/2014/main" id="{FF0F7EE2-67AA-4AFE-A3DC-EE0AE2A339F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29712" y="1690688"/>
            <a:ext cx="6091600" cy="2828243"/>
          </a:xfrm>
          <a:prstGeom prst="rect">
            <a:avLst/>
          </a:prstGeom>
        </p:spPr>
      </p:pic>
      <p:sp>
        <p:nvSpPr>
          <p:cNvPr id="10" name="TextBox 9">
            <a:extLst>
              <a:ext uri="{FF2B5EF4-FFF2-40B4-BE49-F238E27FC236}">
                <a16:creationId xmlns:a16="http://schemas.microsoft.com/office/drawing/2014/main" id="{5D4E0BAF-BB21-4326-B398-01E456C0DB5D}"/>
              </a:ext>
            </a:extLst>
          </p:cNvPr>
          <p:cNvSpPr txBox="1"/>
          <p:nvPr/>
        </p:nvSpPr>
        <p:spPr>
          <a:xfrm>
            <a:off x="7040880" y="4793949"/>
            <a:ext cx="4425696" cy="369332"/>
          </a:xfrm>
          <a:prstGeom prst="rect">
            <a:avLst/>
          </a:prstGeom>
          <a:noFill/>
        </p:spPr>
        <p:txBody>
          <a:bodyPr wrap="square" rtlCol="0">
            <a:spAutoFit/>
          </a:bodyPr>
          <a:lstStyle/>
          <a:p>
            <a:r>
              <a:rPr lang="en-US" dirty="0"/>
              <a:t>Faux representation of leadership interest!</a:t>
            </a:r>
          </a:p>
        </p:txBody>
      </p:sp>
      <p:sp>
        <p:nvSpPr>
          <p:cNvPr id="4" name="TextBox 3">
            <a:extLst>
              <a:ext uri="{FF2B5EF4-FFF2-40B4-BE49-F238E27FC236}">
                <a16:creationId xmlns:a16="http://schemas.microsoft.com/office/drawing/2014/main" id="{15C83A03-2745-4F8E-A2D1-4826177D7BEF}"/>
              </a:ext>
            </a:extLst>
          </p:cNvPr>
          <p:cNvSpPr txBox="1"/>
          <p:nvPr/>
        </p:nvSpPr>
        <p:spPr>
          <a:xfrm>
            <a:off x="6274425" y="5438299"/>
            <a:ext cx="5192151" cy="923330"/>
          </a:xfrm>
          <a:prstGeom prst="rect">
            <a:avLst/>
          </a:prstGeom>
          <a:noFill/>
        </p:spPr>
        <p:txBody>
          <a:bodyPr wrap="square" rtlCol="0">
            <a:spAutoFit/>
          </a:bodyPr>
          <a:lstStyle/>
          <a:p>
            <a:r>
              <a:rPr lang="en-US" dirty="0"/>
              <a:t>Mayor Manheimer, Mayor Volk, Commission Chair Newman, LOS Director Hembree, Supt. Baldwin, Chancellor Grant and many others.</a:t>
            </a:r>
          </a:p>
        </p:txBody>
      </p:sp>
    </p:spTree>
    <p:extLst>
      <p:ext uri="{BB962C8B-B14F-4D97-AF65-F5344CB8AC3E}">
        <p14:creationId xmlns:p14="http://schemas.microsoft.com/office/powerpoint/2010/main" val="399505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342" y="487879"/>
            <a:ext cx="3928775" cy="35394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Gigabit speeds will ultimately be offered in the region at reasonable cost.</a:t>
            </a:r>
          </a:p>
          <a:p>
            <a:endParaRPr lang="en-US" sz="2800" dirty="0"/>
          </a:p>
          <a:p>
            <a:r>
              <a:rPr lang="en-US" sz="2800" dirty="0"/>
              <a:t>The issue is moving the region ahead of others for investment.</a:t>
            </a:r>
          </a:p>
        </p:txBody>
      </p:sp>
      <p:graphicFrame>
        <p:nvGraphicFramePr>
          <p:cNvPr id="3" name="Diagram 2"/>
          <p:cNvGraphicFramePr/>
          <p:nvPr>
            <p:extLst/>
          </p:nvPr>
        </p:nvGraphicFramePr>
        <p:xfrm>
          <a:off x="6257581" y="1020891"/>
          <a:ext cx="5640636" cy="5038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1BBC38B-5621-4F56-AAA7-148F0E49B5B0}"/>
              </a:ext>
            </a:extLst>
          </p:cNvPr>
          <p:cNvSpPr txBox="1"/>
          <p:nvPr/>
        </p:nvSpPr>
        <p:spPr>
          <a:xfrm>
            <a:off x="5684719" y="373497"/>
            <a:ext cx="6343158" cy="523220"/>
          </a:xfrm>
          <a:prstGeom prst="rect">
            <a:avLst/>
          </a:prstGeom>
          <a:noFill/>
        </p:spPr>
        <p:txBody>
          <a:bodyPr wrap="square" rtlCol="0">
            <a:spAutoFit/>
          </a:bodyPr>
          <a:lstStyle/>
          <a:p>
            <a:r>
              <a:rPr lang="en-US" sz="2800" dirty="0"/>
              <a:t>NGN Strategy without a big pot of money!</a:t>
            </a:r>
          </a:p>
        </p:txBody>
      </p:sp>
      <p:pic>
        <p:nvPicPr>
          <p:cNvPr id="9" name="Picture 8">
            <a:extLst>
              <a:ext uri="{FF2B5EF4-FFF2-40B4-BE49-F238E27FC236}">
                <a16:creationId xmlns:a16="http://schemas.microsoft.com/office/drawing/2014/main" id="{E2A2A3E6-F253-4386-AD05-C3FCCE5CA1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05" y="4474038"/>
            <a:ext cx="4879285" cy="1915745"/>
          </a:xfrm>
          <a:prstGeom prst="rect">
            <a:avLst/>
          </a:prstGeom>
        </p:spPr>
      </p:pic>
    </p:spTree>
    <p:extLst>
      <p:ext uri="{BB962C8B-B14F-4D97-AF65-F5344CB8AC3E}">
        <p14:creationId xmlns:p14="http://schemas.microsoft.com/office/powerpoint/2010/main" val="352933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064D4-CBF2-4216-B060-389D56619BED}"/>
              </a:ext>
            </a:extLst>
          </p:cNvPr>
          <p:cNvSpPr>
            <a:spLocks noGrp="1"/>
          </p:cNvSpPr>
          <p:nvPr>
            <p:ph type="title"/>
          </p:nvPr>
        </p:nvSpPr>
        <p:spPr>
          <a:xfrm>
            <a:off x="1594837" y="611438"/>
            <a:ext cx="5215128" cy="1195330"/>
          </a:xfrm>
          <a:solidFill>
            <a:schemeClr val="accent1"/>
          </a:solidFill>
          <a:ln>
            <a:solidFill>
              <a:schemeClr val="accent1"/>
            </a:solidFill>
          </a:ln>
        </p:spPr>
        <p:txBody>
          <a:bodyPr/>
          <a:lstStyle/>
          <a:p>
            <a:r>
              <a:rPr lang="en-US" dirty="0"/>
              <a:t>WNGN - Two Phases</a:t>
            </a:r>
          </a:p>
        </p:txBody>
      </p:sp>
      <p:sp>
        <p:nvSpPr>
          <p:cNvPr id="3" name="Content Placeholder 2">
            <a:extLst>
              <a:ext uri="{FF2B5EF4-FFF2-40B4-BE49-F238E27FC236}">
                <a16:creationId xmlns:a16="http://schemas.microsoft.com/office/drawing/2014/main" id="{312A8C01-EEBE-439B-954A-80B583C43089}"/>
              </a:ext>
            </a:extLst>
          </p:cNvPr>
          <p:cNvSpPr>
            <a:spLocks noGrp="1"/>
          </p:cNvSpPr>
          <p:nvPr>
            <p:ph idx="1"/>
          </p:nvPr>
        </p:nvSpPr>
        <p:spPr>
          <a:xfrm>
            <a:off x="1695215" y="2251512"/>
            <a:ext cx="8543544" cy="4351338"/>
          </a:xfrm>
        </p:spPr>
        <p:txBody>
          <a:bodyPr>
            <a:normAutofit/>
          </a:bodyPr>
          <a:lstStyle/>
          <a:p>
            <a:r>
              <a:rPr lang="en-US" dirty="0"/>
              <a:t>Phase 1 – Urban areas along fiber networks with available “dark fiber”</a:t>
            </a:r>
          </a:p>
          <a:p>
            <a:pPr lvl="1"/>
            <a:r>
              <a:rPr lang="en-US" dirty="0"/>
              <a:t>Asheville, Waynesville, Hendersonville, Fletcher, Laurel Park &amp; Biltmore Forest</a:t>
            </a:r>
          </a:p>
          <a:p>
            <a:pPr lvl="1"/>
            <a:r>
              <a:rPr lang="en-US" dirty="0"/>
              <a:t>Excluded a number of interested communities &amp; areas</a:t>
            </a:r>
          </a:p>
          <a:p>
            <a:pPr lvl="1"/>
            <a:endParaRPr lang="en-US" dirty="0"/>
          </a:p>
        </p:txBody>
      </p:sp>
      <p:pic>
        <p:nvPicPr>
          <p:cNvPr id="5" name="Picture 4">
            <a:extLst>
              <a:ext uri="{FF2B5EF4-FFF2-40B4-BE49-F238E27FC236}">
                <a16:creationId xmlns:a16="http://schemas.microsoft.com/office/drawing/2014/main" id="{C8CF175B-9131-458A-B76C-191A80BBE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1404" y="116714"/>
            <a:ext cx="3235047" cy="1864353"/>
          </a:xfrm>
          <a:prstGeom prst="rect">
            <a:avLst/>
          </a:prstGeom>
        </p:spPr>
      </p:pic>
    </p:spTree>
    <p:extLst>
      <p:ext uri="{BB962C8B-B14F-4D97-AF65-F5344CB8AC3E}">
        <p14:creationId xmlns:p14="http://schemas.microsoft.com/office/powerpoint/2010/main" val="398932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95F274-A526-4DFE-A5B8-1196DA8CD300}"/>
              </a:ext>
            </a:extLst>
          </p:cNvPr>
          <p:cNvSpPr/>
          <p:nvPr/>
        </p:nvSpPr>
        <p:spPr>
          <a:xfrm>
            <a:off x="4731350" y="1388125"/>
            <a:ext cx="1567446" cy="1397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6CB0656-E83D-41A5-BB1D-9D2062BDA794}"/>
              </a:ext>
            </a:extLst>
          </p:cNvPr>
          <p:cNvSpPr/>
          <p:nvPr/>
        </p:nvSpPr>
        <p:spPr>
          <a:xfrm>
            <a:off x="6891672" y="350703"/>
            <a:ext cx="1567446" cy="1397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B30884C-06A0-41D0-91F0-E353A5D26675}"/>
              </a:ext>
            </a:extLst>
          </p:cNvPr>
          <p:cNvSpPr/>
          <p:nvPr/>
        </p:nvSpPr>
        <p:spPr>
          <a:xfrm>
            <a:off x="9502669" y="1388125"/>
            <a:ext cx="1567446" cy="1397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E17E31C-192A-4F3C-9DEB-6DBB4F230C46}"/>
              </a:ext>
            </a:extLst>
          </p:cNvPr>
          <p:cNvSpPr/>
          <p:nvPr/>
        </p:nvSpPr>
        <p:spPr>
          <a:xfrm>
            <a:off x="9229718" y="3607940"/>
            <a:ext cx="1567446" cy="1397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14FEFF-148E-48B5-9E0E-5BBB0334C67D}"/>
              </a:ext>
            </a:extLst>
          </p:cNvPr>
          <p:cNvSpPr/>
          <p:nvPr/>
        </p:nvSpPr>
        <p:spPr>
          <a:xfrm>
            <a:off x="7046975" y="4820889"/>
            <a:ext cx="1567446" cy="1397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08EC93-F832-4DBA-BCD9-57A0F0B47348}"/>
              </a:ext>
            </a:extLst>
          </p:cNvPr>
          <p:cNvSpPr/>
          <p:nvPr/>
        </p:nvSpPr>
        <p:spPr>
          <a:xfrm>
            <a:off x="4745149" y="3607940"/>
            <a:ext cx="1567446" cy="1397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B232CDE-773A-4682-B130-831306E12F15}"/>
              </a:ext>
            </a:extLst>
          </p:cNvPr>
          <p:cNvSpPr txBox="1"/>
          <p:nvPr/>
        </p:nvSpPr>
        <p:spPr>
          <a:xfrm>
            <a:off x="6976677" y="2677604"/>
            <a:ext cx="173126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Land of Sky Regional Council</a:t>
            </a:r>
          </a:p>
        </p:txBody>
      </p:sp>
      <p:sp>
        <p:nvSpPr>
          <p:cNvPr id="11" name="TextBox 10">
            <a:extLst>
              <a:ext uri="{FF2B5EF4-FFF2-40B4-BE49-F238E27FC236}">
                <a16:creationId xmlns:a16="http://schemas.microsoft.com/office/drawing/2014/main" id="{4FB79F30-C692-4AFA-815D-FAB36591A0E2}"/>
              </a:ext>
            </a:extLst>
          </p:cNvPr>
          <p:cNvSpPr txBox="1"/>
          <p:nvPr/>
        </p:nvSpPr>
        <p:spPr>
          <a:xfrm>
            <a:off x="4997280" y="1902098"/>
            <a:ext cx="1035586" cy="369332"/>
          </a:xfrm>
          <a:prstGeom prst="rect">
            <a:avLst/>
          </a:prstGeom>
          <a:noFill/>
        </p:spPr>
        <p:txBody>
          <a:bodyPr wrap="square" rtlCol="0">
            <a:spAutoFit/>
          </a:bodyPr>
          <a:lstStyle/>
          <a:p>
            <a:r>
              <a:rPr lang="en-US" dirty="0"/>
              <a:t>Asheville</a:t>
            </a:r>
          </a:p>
        </p:txBody>
      </p:sp>
      <p:sp>
        <p:nvSpPr>
          <p:cNvPr id="12" name="TextBox 11">
            <a:extLst>
              <a:ext uri="{FF2B5EF4-FFF2-40B4-BE49-F238E27FC236}">
                <a16:creationId xmlns:a16="http://schemas.microsoft.com/office/drawing/2014/main" id="{E0203757-C316-4041-82B8-B24F22E24C30}"/>
              </a:ext>
            </a:extLst>
          </p:cNvPr>
          <p:cNvSpPr txBox="1"/>
          <p:nvPr/>
        </p:nvSpPr>
        <p:spPr>
          <a:xfrm>
            <a:off x="6891673" y="864676"/>
            <a:ext cx="1722748" cy="369332"/>
          </a:xfrm>
          <a:prstGeom prst="rect">
            <a:avLst/>
          </a:prstGeom>
          <a:noFill/>
        </p:spPr>
        <p:txBody>
          <a:bodyPr wrap="square" rtlCol="0">
            <a:spAutoFit/>
          </a:bodyPr>
          <a:lstStyle/>
          <a:p>
            <a:r>
              <a:rPr lang="en-US" dirty="0"/>
              <a:t>Hendersonville</a:t>
            </a:r>
          </a:p>
        </p:txBody>
      </p:sp>
      <p:sp>
        <p:nvSpPr>
          <p:cNvPr id="13" name="TextBox 12">
            <a:extLst>
              <a:ext uri="{FF2B5EF4-FFF2-40B4-BE49-F238E27FC236}">
                <a16:creationId xmlns:a16="http://schemas.microsoft.com/office/drawing/2014/main" id="{4D9B70A8-72FE-423B-8211-06D09A737D9B}"/>
              </a:ext>
            </a:extLst>
          </p:cNvPr>
          <p:cNvSpPr txBox="1"/>
          <p:nvPr/>
        </p:nvSpPr>
        <p:spPr>
          <a:xfrm>
            <a:off x="9768599" y="1902098"/>
            <a:ext cx="1301516" cy="369332"/>
          </a:xfrm>
          <a:prstGeom prst="rect">
            <a:avLst/>
          </a:prstGeom>
          <a:noFill/>
        </p:spPr>
        <p:txBody>
          <a:bodyPr wrap="square" rtlCol="0">
            <a:spAutoFit/>
          </a:bodyPr>
          <a:lstStyle/>
          <a:p>
            <a:r>
              <a:rPr lang="en-US" dirty="0"/>
              <a:t>Laurel Park</a:t>
            </a:r>
          </a:p>
        </p:txBody>
      </p:sp>
      <p:sp>
        <p:nvSpPr>
          <p:cNvPr id="14" name="TextBox 13">
            <a:extLst>
              <a:ext uri="{FF2B5EF4-FFF2-40B4-BE49-F238E27FC236}">
                <a16:creationId xmlns:a16="http://schemas.microsoft.com/office/drawing/2014/main" id="{8B121CB9-AFDF-4B91-A438-E973A4391B26}"/>
              </a:ext>
            </a:extLst>
          </p:cNvPr>
          <p:cNvSpPr txBox="1"/>
          <p:nvPr/>
        </p:nvSpPr>
        <p:spPr>
          <a:xfrm>
            <a:off x="9601821" y="3983413"/>
            <a:ext cx="1035586" cy="646331"/>
          </a:xfrm>
          <a:prstGeom prst="rect">
            <a:avLst/>
          </a:prstGeom>
          <a:noFill/>
        </p:spPr>
        <p:txBody>
          <a:bodyPr wrap="square" rtlCol="0">
            <a:spAutoFit/>
          </a:bodyPr>
          <a:lstStyle/>
          <a:p>
            <a:r>
              <a:rPr lang="en-US" dirty="0"/>
              <a:t>Biltmore Forest</a:t>
            </a:r>
          </a:p>
        </p:txBody>
      </p:sp>
      <p:sp>
        <p:nvSpPr>
          <p:cNvPr id="15" name="TextBox 14">
            <a:extLst>
              <a:ext uri="{FF2B5EF4-FFF2-40B4-BE49-F238E27FC236}">
                <a16:creationId xmlns:a16="http://schemas.microsoft.com/office/drawing/2014/main" id="{7CD3F5B9-DB9B-4EC3-B04D-E33EA3317273}"/>
              </a:ext>
            </a:extLst>
          </p:cNvPr>
          <p:cNvSpPr txBox="1"/>
          <p:nvPr/>
        </p:nvSpPr>
        <p:spPr>
          <a:xfrm>
            <a:off x="7227065" y="5378935"/>
            <a:ext cx="1387356" cy="369332"/>
          </a:xfrm>
          <a:prstGeom prst="rect">
            <a:avLst/>
          </a:prstGeom>
          <a:noFill/>
        </p:spPr>
        <p:txBody>
          <a:bodyPr wrap="square" rtlCol="0">
            <a:spAutoFit/>
          </a:bodyPr>
          <a:lstStyle/>
          <a:p>
            <a:r>
              <a:rPr lang="en-US" dirty="0"/>
              <a:t>Waynesville</a:t>
            </a:r>
          </a:p>
        </p:txBody>
      </p:sp>
      <p:sp>
        <p:nvSpPr>
          <p:cNvPr id="16" name="TextBox 15">
            <a:extLst>
              <a:ext uri="{FF2B5EF4-FFF2-40B4-BE49-F238E27FC236}">
                <a16:creationId xmlns:a16="http://schemas.microsoft.com/office/drawing/2014/main" id="{CD34BF5B-C36F-4BA4-9D7C-8674265EBBFB}"/>
              </a:ext>
            </a:extLst>
          </p:cNvPr>
          <p:cNvSpPr txBox="1"/>
          <p:nvPr/>
        </p:nvSpPr>
        <p:spPr>
          <a:xfrm>
            <a:off x="5092726" y="4121913"/>
            <a:ext cx="1035586" cy="369332"/>
          </a:xfrm>
          <a:prstGeom prst="rect">
            <a:avLst/>
          </a:prstGeom>
          <a:noFill/>
        </p:spPr>
        <p:txBody>
          <a:bodyPr wrap="square" rtlCol="0">
            <a:spAutoFit/>
          </a:bodyPr>
          <a:lstStyle/>
          <a:p>
            <a:r>
              <a:rPr lang="en-US" dirty="0"/>
              <a:t>Fletcher</a:t>
            </a:r>
          </a:p>
        </p:txBody>
      </p:sp>
      <p:sp>
        <p:nvSpPr>
          <p:cNvPr id="17" name="TextBox 16">
            <a:extLst>
              <a:ext uri="{FF2B5EF4-FFF2-40B4-BE49-F238E27FC236}">
                <a16:creationId xmlns:a16="http://schemas.microsoft.com/office/drawing/2014/main" id="{6EB4E80F-96D8-46F3-A94D-A3F213A98DCD}"/>
              </a:ext>
            </a:extLst>
          </p:cNvPr>
          <p:cNvSpPr txBox="1"/>
          <p:nvPr/>
        </p:nvSpPr>
        <p:spPr>
          <a:xfrm>
            <a:off x="638978" y="870036"/>
            <a:ext cx="3314751" cy="2862322"/>
          </a:xfrm>
          <a:prstGeom prst="rect">
            <a:avLst/>
          </a:prstGeom>
          <a:noFill/>
        </p:spPr>
        <p:txBody>
          <a:bodyPr wrap="square" rtlCol="0">
            <a:spAutoFit/>
          </a:bodyPr>
          <a:lstStyle/>
          <a:p>
            <a:r>
              <a:rPr lang="en-US" sz="3600" dirty="0"/>
              <a:t>Six </a:t>
            </a:r>
            <a:r>
              <a:rPr lang="en-US" sz="3600" b="1" dirty="0"/>
              <a:t>c</a:t>
            </a:r>
            <a:r>
              <a:rPr lang="en-US" sz="3600" dirty="0"/>
              <a:t>ommunities created West Next Generation Network (WNGN)</a:t>
            </a:r>
          </a:p>
        </p:txBody>
      </p:sp>
      <p:sp>
        <p:nvSpPr>
          <p:cNvPr id="18" name="Right Arrow 20">
            <a:extLst>
              <a:ext uri="{FF2B5EF4-FFF2-40B4-BE49-F238E27FC236}">
                <a16:creationId xmlns:a16="http://schemas.microsoft.com/office/drawing/2014/main" id="{C3C3B709-2912-4A2C-8F71-D639B0C8C5CB}"/>
              </a:ext>
            </a:extLst>
          </p:cNvPr>
          <p:cNvSpPr/>
          <p:nvPr/>
        </p:nvSpPr>
        <p:spPr>
          <a:xfrm>
            <a:off x="4483865" y="6218167"/>
            <a:ext cx="7348251" cy="7704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5ACDEFF-B5B2-4AFB-AB54-8EA9903BB34C}"/>
              </a:ext>
            </a:extLst>
          </p:cNvPr>
          <p:cNvSpPr txBox="1"/>
          <p:nvPr/>
        </p:nvSpPr>
        <p:spPr>
          <a:xfrm>
            <a:off x="6650435" y="6394574"/>
            <a:ext cx="3983218" cy="369332"/>
          </a:xfrm>
          <a:prstGeom prst="rect">
            <a:avLst/>
          </a:prstGeom>
          <a:noFill/>
        </p:spPr>
        <p:txBody>
          <a:bodyPr wrap="square" rtlCol="0">
            <a:spAutoFit/>
          </a:bodyPr>
          <a:lstStyle/>
          <a:p>
            <a:r>
              <a:rPr lang="en-US" dirty="0">
                <a:solidFill>
                  <a:schemeClr val="bg1"/>
                </a:solidFill>
              </a:rPr>
              <a:t>Along fiber optic backbone!</a:t>
            </a:r>
          </a:p>
        </p:txBody>
      </p:sp>
      <p:pic>
        <p:nvPicPr>
          <p:cNvPr id="20" name="Picture 19">
            <a:extLst>
              <a:ext uri="{FF2B5EF4-FFF2-40B4-BE49-F238E27FC236}">
                <a16:creationId xmlns:a16="http://schemas.microsoft.com/office/drawing/2014/main" id="{F2B2FAFA-14D7-4F60-8739-7FCF44449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25" y="4481559"/>
            <a:ext cx="3755144" cy="2164084"/>
          </a:xfrm>
          <a:prstGeom prst="rect">
            <a:avLst/>
          </a:prstGeom>
        </p:spPr>
      </p:pic>
    </p:spTree>
    <p:extLst>
      <p:ext uri="{BB962C8B-B14F-4D97-AF65-F5344CB8AC3E}">
        <p14:creationId xmlns:p14="http://schemas.microsoft.com/office/powerpoint/2010/main" val="15404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5223B2-CEFD-4B3D-875D-A05A784E15CB}"/>
              </a:ext>
            </a:extLst>
          </p:cNvPr>
          <p:cNvSpPr txBox="1"/>
          <p:nvPr/>
        </p:nvSpPr>
        <p:spPr>
          <a:xfrm>
            <a:off x="2162928" y="1773715"/>
            <a:ext cx="3314751" cy="1200329"/>
          </a:xfrm>
          <a:prstGeom prst="rect">
            <a:avLst/>
          </a:prstGeom>
          <a:noFill/>
        </p:spPr>
        <p:txBody>
          <a:bodyPr wrap="square" rtlCol="0">
            <a:spAutoFit/>
          </a:bodyPr>
          <a:lstStyle/>
          <a:p>
            <a:r>
              <a:rPr lang="en-US" sz="3600" dirty="0"/>
              <a:t>Request for Negotiations</a:t>
            </a:r>
          </a:p>
        </p:txBody>
      </p:sp>
      <p:sp>
        <p:nvSpPr>
          <p:cNvPr id="5" name="TextBox 4">
            <a:extLst>
              <a:ext uri="{FF2B5EF4-FFF2-40B4-BE49-F238E27FC236}">
                <a16:creationId xmlns:a16="http://schemas.microsoft.com/office/drawing/2014/main" id="{F3CA5CFB-CBEE-404B-B524-AEFD91420451}"/>
              </a:ext>
            </a:extLst>
          </p:cNvPr>
          <p:cNvSpPr txBox="1"/>
          <p:nvPr/>
        </p:nvSpPr>
        <p:spPr>
          <a:xfrm>
            <a:off x="7527350" y="1773715"/>
            <a:ext cx="3314751" cy="1200329"/>
          </a:xfrm>
          <a:prstGeom prst="rect">
            <a:avLst/>
          </a:prstGeom>
          <a:noFill/>
        </p:spPr>
        <p:txBody>
          <a:bodyPr wrap="square" rtlCol="0">
            <a:spAutoFit/>
          </a:bodyPr>
          <a:lstStyle/>
          <a:p>
            <a:r>
              <a:rPr lang="en-US" sz="3600" dirty="0"/>
              <a:t>Regional Vision Profile</a:t>
            </a:r>
          </a:p>
        </p:txBody>
      </p:sp>
      <p:sp>
        <p:nvSpPr>
          <p:cNvPr id="6" name="TextBox 5">
            <a:extLst>
              <a:ext uri="{FF2B5EF4-FFF2-40B4-BE49-F238E27FC236}">
                <a16:creationId xmlns:a16="http://schemas.microsoft.com/office/drawing/2014/main" id="{59599C1B-CE6D-4403-914D-0BEE167F0869}"/>
              </a:ext>
            </a:extLst>
          </p:cNvPr>
          <p:cNvSpPr txBox="1"/>
          <p:nvPr/>
        </p:nvSpPr>
        <p:spPr>
          <a:xfrm>
            <a:off x="1211853" y="183691"/>
            <a:ext cx="4560983" cy="1446550"/>
          </a:xfrm>
          <a:prstGeom prst="rect">
            <a:avLst/>
          </a:prstGeom>
          <a:solidFill>
            <a:schemeClr val="accent1"/>
          </a:solidFill>
        </p:spPr>
        <p:txBody>
          <a:bodyPr wrap="square" rtlCol="0">
            <a:spAutoFit/>
          </a:bodyPr>
          <a:lstStyle/>
          <a:p>
            <a:pPr algn="ctr"/>
            <a:r>
              <a:rPr lang="en-US" sz="4400" dirty="0"/>
              <a:t>Cost &amp; Convenience</a:t>
            </a:r>
          </a:p>
        </p:txBody>
      </p:sp>
      <p:sp>
        <p:nvSpPr>
          <p:cNvPr id="7" name="TextBox 6">
            <a:extLst>
              <a:ext uri="{FF2B5EF4-FFF2-40B4-BE49-F238E27FC236}">
                <a16:creationId xmlns:a16="http://schemas.microsoft.com/office/drawing/2014/main" id="{262BB92C-9609-46D6-AB8C-ACF447780887}"/>
              </a:ext>
            </a:extLst>
          </p:cNvPr>
          <p:cNvSpPr txBox="1"/>
          <p:nvPr/>
        </p:nvSpPr>
        <p:spPr>
          <a:xfrm>
            <a:off x="2074792" y="3001315"/>
            <a:ext cx="4502277"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Erica Anderson – Land of Sky</a:t>
            </a:r>
          </a:p>
          <a:p>
            <a:r>
              <a:rPr lang="en-US" dirty="0"/>
              <a:t>John Connet – Hendersonville</a:t>
            </a:r>
          </a:p>
          <a:p>
            <a:r>
              <a:rPr lang="en-US" dirty="0"/>
              <a:t>Jonathan Kanipe – Biltmore Forest</a:t>
            </a:r>
          </a:p>
          <a:p>
            <a:r>
              <a:rPr lang="en-US" dirty="0"/>
              <a:t>Alyson Alexander    - Laurel Park</a:t>
            </a:r>
          </a:p>
          <a:p>
            <a:r>
              <a:rPr lang="en-US" dirty="0"/>
              <a:t>Mark Biberdorf  - Fletcher</a:t>
            </a:r>
          </a:p>
          <a:p>
            <a:r>
              <a:rPr lang="en-US" dirty="0"/>
              <a:t>Jonathan Feldman – Asheville</a:t>
            </a:r>
          </a:p>
          <a:p>
            <a:r>
              <a:rPr lang="en-US" dirty="0"/>
              <a:t>Jon Feichter – Waynesville</a:t>
            </a:r>
          </a:p>
        </p:txBody>
      </p:sp>
      <p:sp>
        <p:nvSpPr>
          <p:cNvPr id="8" name="TextBox 7">
            <a:extLst>
              <a:ext uri="{FF2B5EF4-FFF2-40B4-BE49-F238E27FC236}">
                <a16:creationId xmlns:a16="http://schemas.microsoft.com/office/drawing/2014/main" id="{EA271FD8-34AE-4022-8C99-DF03B56013AB}"/>
              </a:ext>
            </a:extLst>
          </p:cNvPr>
          <p:cNvSpPr txBox="1"/>
          <p:nvPr/>
        </p:nvSpPr>
        <p:spPr>
          <a:xfrm>
            <a:off x="7668591" y="3001315"/>
            <a:ext cx="2489812"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University team</a:t>
            </a:r>
          </a:p>
          <a:p>
            <a:r>
              <a:rPr lang="en-US" dirty="0"/>
              <a:t>    Dr. Mike Dempsey</a:t>
            </a:r>
          </a:p>
          <a:p>
            <a:r>
              <a:rPr lang="en-US" dirty="0"/>
              <a:t>    Dr. Ed Katz</a:t>
            </a:r>
          </a:p>
          <a:p>
            <a:r>
              <a:rPr lang="en-US" dirty="0"/>
              <a:t>    Graduate Students</a:t>
            </a:r>
          </a:p>
        </p:txBody>
      </p:sp>
      <p:sp>
        <p:nvSpPr>
          <p:cNvPr id="9" name="Rectangle 8">
            <a:extLst>
              <a:ext uri="{FF2B5EF4-FFF2-40B4-BE49-F238E27FC236}">
                <a16:creationId xmlns:a16="http://schemas.microsoft.com/office/drawing/2014/main" id="{2CE9FEF6-FC05-4F6D-BC6C-0ADA1CAD2EEE}"/>
              </a:ext>
            </a:extLst>
          </p:cNvPr>
          <p:cNvSpPr/>
          <p:nvPr/>
        </p:nvSpPr>
        <p:spPr>
          <a:xfrm>
            <a:off x="7088180" y="183692"/>
            <a:ext cx="4193092" cy="1446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2B803C1-34B6-4146-ADDE-C9AF8AF5213E}"/>
              </a:ext>
            </a:extLst>
          </p:cNvPr>
          <p:cNvSpPr txBox="1"/>
          <p:nvPr/>
        </p:nvSpPr>
        <p:spPr>
          <a:xfrm>
            <a:off x="7899094" y="522246"/>
            <a:ext cx="3084723" cy="769441"/>
          </a:xfrm>
          <a:prstGeom prst="rect">
            <a:avLst/>
          </a:prstGeom>
          <a:noFill/>
        </p:spPr>
        <p:txBody>
          <a:bodyPr wrap="square" rtlCol="0">
            <a:spAutoFit/>
          </a:bodyPr>
          <a:lstStyle/>
          <a:p>
            <a:r>
              <a:rPr lang="en-US" sz="4400" dirty="0"/>
              <a:t>Utilization</a:t>
            </a:r>
          </a:p>
        </p:txBody>
      </p:sp>
      <p:pic>
        <p:nvPicPr>
          <p:cNvPr id="11" name="Picture 10">
            <a:extLst>
              <a:ext uri="{FF2B5EF4-FFF2-40B4-BE49-F238E27FC236}">
                <a16:creationId xmlns:a16="http://schemas.microsoft.com/office/drawing/2014/main" id="{BA431801-38A9-43EC-9645-5AF7B2AB4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883" y="4726231"/>
            <a:ext cx="3755144" cy="2164084"/>
          </a:xfrm>
          <a:prstGeom prst="rect">
            <a:avLst/>
          </a:prstGeom>
        </p:spPr>
      </p:pic>
    </p:spTree>
    <p:extLst>
      <p:ext uri="{BB962C8B-B14F-4D97-AF65-F5344CB8AC3E}">
        <p14:creationId xmlns:p14="http://schemas.microsoft.com/office/powerpoint/2010/main" val="191543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0FFA-A81A-4855-B7A5-782C87A49F71}"/>
              </a:ext>
            </a:extLst>
          </p:cNvPr>
          <p:cNvSpPr>
            <a:spLocks noGrp="1"/>
          </p:cNvSpPr>
          <p:nvPr>
            <p:ph type="title"/>
          </p:nvPr>
        </p:nvSpPr>
        <p:spPr>
          <a:xfrm>
            <a:off x="742506" y="408350"/>
            <a:ext cx="8805531" cy="1325563"/>
          </a:xfrm>
          <a:solidFill>
            <a:schemeClr val="accent1"/>
          </a:solidFill>
          <a:ln>
            <a:solidFill>
              <a:schemeClr val="accent1"/>
            </a:solidFill>
          </a:ln>
        </p:spPr>
        <p:txBody>
          <a:bodyPr/>
          <a:lstStyle/>
          <a:p>
            <a:r>
              <a:rPr lang="en-US" dirty="0"/>
              <a:t>Resulted in 2 New Providers in Region</a:t>
            </a:r>
          </a:p>
        </p:txBody>
      </p:sp>
      <p:sp>
        <p:nvSpPr>
          <p:cNvPr id="3" name="Content Placeholder 2">
            <a:extLst>
              <a:ext uri="{FF2B5EF4-FFF2-40B4-BE49-F238E27FC236}">
                <a16:creationId xmlns:a16="http://schemas.microsoft.com/office/drawing/2014/main" id="{4C8EE4D1-C12C-4160-9944-6B8106607D84}"/>
              </a:ext>
            </a:extLst>
          </p:cNvPr>
          <p:cNvSpPr>
            <a:spLocks noGrp="1"/>
          </p:cNvSpPr>
          <p:nvPr>
            <p:ph idx="1"/>
          </p:nvPr>
        </p:nvSpPr>
        <p:spPr>
          <a:xfrm>
            <a:off x="1060630" y="2098312"/>
            <a:ext cx="7313936" cy="4351338"/>
          </a:xfrm>
        </p:spPr>
        <p:txBody>
          <a:bodyPr>
            <a:normAutofit/>
          </a:bodyPr>
          <a:lstStyle/>
          <a:p>
            <a:r>
              <a:rPr lang="en-US" dirty="0" err="1"/>
              <a:t>RiverStreet</a:t>
            </a:r>
            <a:r>
              <a:rPr lang="en-US" dirty="0"/>
              <a:t> – Wilkesboro Telecom Cooperative</a:t>
            </a:r>
          </a:p>
          <a:p>
            <a:pPr lvl="1"/>
            <a:r>
              <a:rPr lang="en-US" dirty="0"/>
              <a:t>Interested in connecting Saluda with </a:t>
            </a:r>
            <a:r>
              <a:rPr lang="en-US" dirty="0" err="1"/>
              <a:t>Barnardsville</a:t>
            </a:r>
            <a:endParaRPr lang="en-US" dirty="0"/>
          </a:p>
          <a:p>
            <a:pPr lvl="1"/>
            <a:r>
              <a:rPr lang="en-US" dirty="0"/>
              <a:t>Payback requirements allow more rural strategy</a:t>
            </a:r>
          </a:p>
          <a:p>
            <a:pPr lvl="1"/>
            <a:endParaRPr lang="en-US" dirty="0"/>
          </a:p>
          <a:p>
            <a:r>
              <a:rPr lang="en-US" dirty="0"/>
              <a:t>Hotwire – new to North Carolina</a:t>
            </a:r>
          </a:p>
          <a:p>
            <a:pPr lvl="1"/>
            <a:r>
              <a:rPr lang="en-US" dirty="0"/>
              <a:t>Interested in partnering with governments creating their own networks</a:t>
            </a:r>
          </a:p>
          <a:p>
            <a:pPr lvl="1"/>
            <a:r>
              <a:rPr lang="en-US" dirty="0"/>
              <a:t>Big gigabit provider in Florida and 6 other states</a:t>
            </a:r>
          </a:p>
        </p:txBody>
      </p:sp>
      <p:pic>
        <p:nvPicPr>
          <p:cNvPr id="5" name="Picture 4">
            <a:extLst>
              <a:ext uri="{FF2B5EF4-FFF2-40B4-BE49-F238E27FC236}">
                <a16:creationId xmlns:a16="http://schemas.microsoft.com/office/drawing/2014/main" id="{35E20922-4869-4E3F-99BB-50174C447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6329" y="2098312"/>
            <a:ext cx="2849630" cy="555678"/>
          </a:xfrm>
          <a:prstGeom prst="rect">
            <a:avLst/>
          </a:prstGeom>
        </p:spPr>
      </p:pic>
      <p:pic>
        <p:nvPicPr>
          <p:cNvPr id="1026" name="Picture 2" descr="Hotwire Logo">
            <a:hlinkClick r:id="rId3"/>
            <a:extLst>
              <a:ext uri="{FF2B5EF4-FFF2-40B4-BE49-F238E27FC236}">
                <a16:creationId xmlns:a16="http://schemas.microsoft.com/office/drawing/2014/main" id="{44860FD7-08AB-43FF-B239-B2F6BDABA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4391" y="4416116"/>
            <a:ext cx="1905000"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16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0FFA-A81A-4855-B7A5-782C87A49F71}"/>
              </a:ext>
            </a:extLst>
          </p:cNvPr>
          <p:cNvSpPr>
            <a:spLocks noGrp="1"/>
          </p:cNvSpPr>
          <p:nvPr>
            <p:ph type="title"/>
          </p:nvPr>
        </p:nvSpPr>
        <p:spPr>
          <a:xfrm>
            <a:off x="838200" y="365125"/>
            <a:ext cx="6431280" cy="1325563"/>
          </a:xfrm>
          <a:solidFill>
            <a:schemeClr val="accent1"/>
          </a:solidFill>
          <a:ln>
            <a:solidFill>
              <a:schemeClr val="accent1"/>
            </a:solidFill>
          </a:ln>
        </p:spPr>
        <p:txBody>
          <a:bodyPr/>
          <a:lstStyle/>
          <a:p>
            <a:r>
              <a:rPr lang="en-US" dirty="0"/>
              <a:t>Current status</a:t>
            </a:r>
          </a:p>
        </p:txBody>
      </p:sp>
      <p:sp>
        <p:nvSpPr>
          <p:cNvPr id="3" name="Content Placeholder 2">
            <a:extLst>
              <a:ext uri="{FF2B5EF4-FFF2-40B4-BE49-F238E27FC236}">
                <a16:creationId xmlns:a16="http://schemas.microsoft.com/office/drawing/2014/main" id="{4C8EE4D1-C12C-4160-9944-6B8106607D84}"/>
              </a:ext>
            </a:extLst>
          </p:cNvPr>
          <p:cNvSpPr>
            <a:spLocks noGrp="1"/>
          </p:cNvSpPr>
          <p:nvPr>
            <p:ph idx="1"/>
          </p:nvPr>
        </p:nvSpPr>
        <p:spPr>
          <a:xfrm>
            <a:off x="1060630" y="2141537"/>
            <a:ext cx="7313936" cy="4351338"/>
          </a:xfrm>
        </p:spPr>
        <p:txBody>
          <a:bodyPr>
            <a:normAutofit/>
          </a:bodyPr>
          <a:lstStyle/>
          <a:p>
            <a:r>
              <a:rPr lang="en-US" dirty="0"/>
              <a:t>Hotwire</a:t>
            </a:r>
          </a:p>
          <a:p>
            <a:pPr lvl="1"/>
            <a:endParaRPr lang="en-US" dirty="0"/>
          </a:p>
          <a:p>
            <a:pPr lvl="1"/>
            <a:r>
              <a:rPr lang="en-US" dirty="0"/>
              <a:t>On hold until new city and county managers are appointed.</a:t>
            </a:r>
          </a:p>
          <a:p>
            <a:pPr lvl="1"/>
            <a:endParaRPr lang="en-US" dirty="0"/>
          </a:p>
          <a:p>
            <a:pPr lvl="1"/>
            <a:endParaRPr lang="en-US" dirty="0"/>
          </a:p>
          <a:p>
            <a:pPr lvl="1"/>
            <a:endParaRPr lang="en-US" dirty="0"/>
          </a:p>
        </p:txBody>
      </p:sp>
      <p:pic>
        <p:nvPicPr>
          <p:cNvPr id="1026" name="Picture 2" descr="Hotwire Logo">
            <a:hlinkClick r:id="rId2"/>
            <a:extLst>
              <a:ext uri="{FF2B5EF4-FFF2-40B4-BE49-F238E27FC236}">
                <a16:creationId xmlns:a16="http://schemas.microsoft.com/office/drawing/2014/main" id="{44860FD7-08AB-43FF-B239-B2F6BDABA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6370" y="2838450"/>
            <a:ext cx="1905000"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278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0FFA-A81A-4855-B7A5-782C87A49F71}"/>
              </a:ext>
            </a:extLst>
          </p:cNvPr>
          <p:cNvSpPr>
            <a:spLocks noGrp="1"/>
          </p:cNvSpPr>
          <p:nvPr>
            <p:ph type="title"/>
          </p:nvPr>
        </p:nvSpPr>
        <p:spPr>
          <a:xfrm>
            <a:off x="838200" y="365125"/>
            <a:ext cx="6431280" cy="1325563"/>
          </a:xfrm>
          <a:solidFill>
            <a:schemeClr val="accent1"/>
          </a:solidFill>
          <a:ln>
            <a:solidFill>
              <a:schemeClr val="accent1"/>
            </a:solidFill>
          </a:ln>
        </p:spPr>
        <p:txBody>
          <a:bodyPr/>
          <a:lstStyle/>
          <a:p>
            <a:r>
              <a:rPr lang="en-US" dirty="0"/>
              <a:t>Current status</a:t>
            </a:r>
          </a:p>
        </p:txBody>
      </p:sp>
      <p:sp>
        <p:nvSpPr>
          <p:cNvPr id="3" name="Content Placeholder 2">
            <a:extLst>
              <a:ext uri="{FF2B5EF4-FFF2-40B4-BE49-F238E27FC236}">
                <a16:creationId xmlns:a16="http://schemas.microsoft.com/office/drawing/2014/main" id="{4C8EE4D1-C12C-4160-9944-6B8106607D84}"/>
              </a:ext>
            </a:extLst>
          </p:cNvPr>
          <p:cNvSpPr>
            <a:spLocks noGrp="1"/>
          </p:cNvSpPr>
          <p:nvPr>
            <p:ph idx="1"/>
          </p:nvPr>
        </p:nvSpPr>
        <p:spPr>
          <a:xfrm>
            <a:off x="1060630" y="2098312"/>
            <a:ext cx="7313936" cy="4351338"/>
          </a:xfrm>
        </p:spPr>
        <p:txBody>
          <a:bodyPr>
            <a:normAutofit/>
          </a:bodyPr>
          <a:lstStyle/>
          <a:p>
            <a:r>
              <a:rPr lang="en-US" dirty="0" err="1"/>
              <a:t>RiverStreet</a:t>
            </a:r>
            <a:r>
              <a:rPr lang="en-US" dirty="0"/>
              <a:t> –  public conversation</a:t>
            </a:r>
          </a:p>
          <a:p>
            <a:pPr lvl="1"/>
            <a:endParaRPr lang="en-US" dirty="0"/>
          </a:p>
          <a:p>
            <a:pPr lvl="1"/>
            <a:r>
              <a:rPr lang="en-US" dirty="0"/>
              <a:t>Dec. 4 – 10 AM Biltmore Forest Town hall</a:t>
            </a:r>
          </a:p>
          <a:p>
            <a:pPr lvl="1"/>
            <a:r>
              <a:rPr lang="en-US" dirty="0"/>
              <a:t>Dec. 4 – 6 PM  Fletcher Town Hall</a:t>
            </a:r>
          </a:p>
          <a:p>
            <a:pPr lvl="1"/>
            <a:endParaRPr lang="en-US" dirty="0"/>
          </a:p>
          <a:p>
            <a:pPr lvl="1"/>
            <a:r>
              <a:rPr lang="en-US" dirty="0"/>
              <a:t>Dec. 5   - 6 PM  Hendersonville Town Hall</a:t>
            </a:r>
          </a:p>
          <a:p>
            <a:pPr lvl="1"/>
            <a:r>
              <a:rPr lang="en-US" dirty="0"/>
              <a:t>Dec. 5  - 10 AM  Laurel Park Town Hall</a:t>
            </a:r>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35E20922-4869-4E3F-99BB-50174C447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6329" y="2098312"/>
            <a:ext cx="2849630" cy="555678"/>
          </a:xfrm>
          <a:prstGeom prst="rect">
            <a:avLst/>
          </a:prstGeom>
        </p:spPr>
      </p:pic>
    </p:spTree>
    <p:extLst>
      <p:ext uri="{BB962C8B-B14F-4D97-AF65-F5344CB8AC3E}">
        <p14:creationId xmlns:p14="http://schemas.microsoft.com/office/powerpoint/2010/main" val="1686915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064D4-CBF2-4216-B060-389D56619BED}"/>
              </a:ext>
            </a:extLst>
          </p:cNvPr>
          <p:cNvSpPr>
            <a:spLocks noGrp="1"/>
          </p:cNvSpPr>
          <p:nvPr>
            <p:ph type="title"/>
          </p:nvPr>
        </p:nvSpPr>
        <p:spPr>
          <a:xfrm>
            <a:off x="1594837" y="611438"/>
            <a:ext cx="5215128" cy="1195330"/>
          </a:xfrm>
          <a:solidFill>
            <a:schemeClr val="accent1"/>
          </a:solidFill>
          <a:ln>
            <a:solidFill>
              <a:schemeClr val="accent1"/>
            </a:solidFill>
          </a:ln>
        </p:spPr>
        <p:txBody>
          <a:bodyPr/>
          <a:lstStyle/>
          <a:p>
            <a:r>
              <a:rPr lang="en-US" dirty="0"/>
              <a:t>WNGN - Two Phases</a:t>
            </a:r>
          </a:p>
        </p:txBody>
      </p:sp>
      <p:sp>
        <p:nvSpPr>
          <p:cNvPr id="3" name="Content Placeholder 2">
            <a:extLst>
              <a:ext uri="{FF2B5EF4-FFF2-40B4-BE49-F238E27FC236}">
                <a16:creationId xmlns:a16="http://schemas.microsoft.com/office/drawing/2014/main" id="{312A8C01-EEBE-439B-954A-80B583C43089}"/>
              </a:ext>
            </a:extLst>
          </p:cNvPr>
          <p:cNvSpPr>
            <a:spLocks noGrp="1"/>
          </p:cNvSpPr>
          <p:nvPr>
            <p:ph idx="1"/>
          </p:nvPr>
        </p:nvSpPr>
        <p:spPr>
          <a:xfrm>
            <a:off x="1695215" y="2251512"/>
            <a:ext cx="8543544" cy="4351338"/>
          </a:xfrm>
        </p:spPr>
        <p:txBody>
          <a:bodyPr>
            <a:normAutofit lnSpcReduction="10000"/>
          </a:bodyPr>
          <a:lstStyle/>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Phase 2 – Less urban areas in Land of Sky service region (Henderson, Transylvania, Buncombe &amp; Madison Counties)</a:t>
            </a:r>
          </a:p>
          <a:p>
            <a:pPr lvl="1"/>
            <a:r>
              <a:rPr lang="en-US" dirty="0"/>
              <a:t>Planning grant from Appalachian Region Commission (ARC)</a:t>
            </a:r>
          </a:p>
          <a:p>
            <a:pPr lvl="1"/>
            <a:r>
              <a:rPr lang="en-US" dirty="0"/>
              <a:t>Inclusive strategy</a:t>
            </a:r>
          </a:p>
        </p:txBody>
      </p:sp>
      <p:pic>
        <p:nvPicPr>
          <p:cNvPr id="5" name="Picture 4">
            <a:extLst>
              <a:ext uri="{FF2B5EF4-FFF2-40B4-BE49-F238E27FC236}">
                <a16:creationId xmlns:a16="http://schemas.microsoft.com/office/drawing/2014/main" id="{C8CF175B-9131-458A-B76C-191A80BBE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1404" y="116714"/>
            <a:ext cx="3235047" cy="1864353"/>
          </a:xfrm>
          <a:prstGeom prst="rect">
            <a:avLst/>
          </a:prstGeom>
        </p:spPr>
      </p:pic>
    </p:spTree>
    <p:extLst>
      <p:ext uri="{BB962C8B-B14F-4D97-AF65-F5344CB8AC3E}">
        <p14:creationId xmlns:p14="http://schemas.microsoft.com/office/powerpoint/2010/main" val="3058898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B4106-D956-4FF4-854F-D20A065B505F}"/>
              </a:ext>
            </a:extLst>
          </p:cNvPr>
          <p:cNvSpPr>
            <a:spLocks noGrp="1"/>
          </p:cNvSpPr>
          <p:nvPr>
            <p:ph type="title"/>
          </p:nvPr>
        </p:nvSpPr>
        <p:spPr/>
        <p:txBody>
          <a:bodyPr/>
          <a:lstStyle/>
          <a:p>
            <a:r>
              <a:rPr lang="en-US" dirty="0"/>
              <a:t>Self introduction:</a:t>
            </a:r>
          </a:p>
        </p:txBody>
      </p:sp>
      <p:pic>
        <p:nvPicPr>
          <p:cNvPr id="5" name="Picture 4">
            <a:extLst>
              <a:ext uri="{FF2B5EF4-FFF2-40B4-BE49-F238E27FC236}">
                <a16:creationId xmlns:a16="http://schemas.microsoft.com/office/drawing/2014/main" id="{347E2F92-11E9-432F-8158-3F5D417F5A98}"/>
              </a:ext>
            </a:extLst>
          </p:cNvPr>
          <p:cNvPicPr>
            <a:picLocks noChangeAspect="1"/>
          </p:cNvPicPr>
          <p:nvPr/>
        </p:nvPicPr>
        <p:blipFill rotWithShape="1">
          <a:blip r:embed="rId2">
            <a:extLst>
              <a:ext uri="{28A0092B-C50C-407E-A947-70E740481C1C}">
                <a14:useLocalDpi xmlns:a14="http://schemas.microsoft.com/office/drawing/2010/main" val="0"/>
              </a:ext>
            </a:extLst>
          </a:blip>
          <a:srcRect l="15201" t="30460" r="15296" b="19338"/>
          <a:stretch/>
        </p:blipFill>
        <p:spPr>
          <a:xfrm rot="5400000">
            <a:off x="7955789" y="169617"/>
            <a:ext cx="3268790" cy="3249976"/>
          </a:xfrm>
          <a:prstGeom prst="rect">
            <a:avLst/>
          </a:prstGeom>
        </p:spPr>
      </p:pic>
      <p:sp>
        <p:nvSpPr>
          <p:cNvPr id="6" name="TextBox 5">
            <a:extLst>
              <a:ext uri="{FF2B5EF4-FFF2-40B4-BE49-F238E27FC236}">
                <a16:creationId xmlns:a16="http://schemas.microsoft.com/office/drawing/2014/main" id="{2F7785EE-87D3-4CC8-95F8-4E3CF4DEBCBB}"/>
              </a:ext>
            </a:extLst>
          </p:cNvPr>
          <p:cNvSpPr txBox="1"/>
          <p:nvPr/>
        </p:nvSpPr>
        <p:spPr>
          <a:xfrm>
            <a:off x="838200" y="1506277"/>
            <a:ext cx="5865380" cy="3970318"/>
          </a:xfrm>
          <a:prstGeom prst="rect">
            <a:avLst/>
          </a:prstGeom>
          <a:noFill/>
          <a:ln>
            <a:noFill/>
          </a:ln>
        </p:spPr>
        <p:txBody>
          <a:bodyPr wrap="square" rtlCol="0">
            <a:spAutoFit/>
          </a:bodyPr>
          <a:lstStyle/>
          <a:p>
            <a:r>
              <a:rPr lang="en-US" dirty="0"/>
              <a:t>MSU Grad – married with 2 grown children</a:t>
            </a:r>
          </a:p>
          <a:p>
            <a:endParaRPr lang="en-US" dirty="0"/>
          </a:p>
          <a:p>
            <a:r>
              <a:rPr lang="en-US" dirty="0"/>
              <a:t>Michigan State Senator (R- East Lansing)</a:t>
            </a:r>
          </a:p>
          <a:p>
            <a:endParaRPr lang="en-US" dirty="0"/>
          </a:p>
          <a:p>
            <a:r>
              <a:rPr lang="en-US" dirty="0"/>
              <a:t>University President </a:t>
            </a:r>
          </a:p>
          <a:p>
            <a:r>
              <a:rPr lang="en-US" dirty="0"/>
              <a:t>	Ferris State University</a:t>
            </a:r>
          </a:p>
          <a:p>
            <a:r>
              <a:rPr lang="en-US" dirty="0"/>
              <a:t>	Utah Valley University</a:t>
            </a:r>
          </a:p>
          <a:p>
            <a:r>
              <a:rPr lang="en-US" dirty="0"/>
              <a:t>	UNCW Interim Chancellor</a:t>
            </a:r>
          </a:p>
          <a:p>
            <a:endParaRPr lang="en-US" dirty="0"/>
          </a:p>
          <a:p>
            <a:r>
              <a:rPr lang="en-US" dirty="0"/>
              <a:t>Utah Commissioner of Higher Education</a:t>
            </a:r>
          </a:p>
          <a:p>
            <a:endParaRPr lang="en-US" dirty="0"/>
          </a:p>
          <a:p>
            <a:r>
              <a:rPr lang="en-US" dirty="0"/>
              <a:t>Retired to Enka, NC in 2012</a:t>
            </a:r>
          </a:p>
          <a:p>
            <a:endParaRPr lang="en-US" dirty="0"/>
          </a:p>
          <a:p>
            <a:r>
              <a:rPr lang="en-US" dirty="0"/>
              <a:t>OLLI Member Since 2012</a:t>
            </a:r>
          </a:p>
        </p:txBody>
      </p:sp>
      <p:pic>
        <p:nvPicPr>
          <p:cNvPr id="9" name="Picture 8">
            <a:extLst>
              <a:ext uri="{FF2B5EF4-FFF2-40B4-BE49-F238E27FC236}">
                <a16:creationId xmlns:a16="http://schemas.microsoft.com/office/drawing/2014/main" id="{76601CC9-90F4-45A7-B881-0D3858B79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4942" y="3798254"/>
            <a:ext cx="3220230" cy="2899536"/>
          </a:xfrm>
          <a:prstGeom prst="rect">
            <a:avLst/>
          </a:prstGeom>
        </p:spPr>
      </p:pic>
      <p:sp>
        <p:nvSpPr>
          <p:cNvPr id="3" name="TextBox 2">
            <a:extLst>
              <a:ext uri="{FF2B5EF4-FFF2-40B4-BE49-F238E27FC236}">
                <a16:creationId xmlns:a16="http://schemas.microsoft.com/office/drawing/2014/main" id="{62E80D55-29EE-4E3A-936B-B344C345DA45}"/>
              </a:ext>
            </a:extLst>
          </p:cNvPr>
          <p:cNvSpPr txBox="1"/>
          <p:nvPr/>
        </p:nvSpPr>
        <p:spPr>
          <a:xfrm>
            <a:off x="5650992" y="4599432"/>
            <a:ext cx="1810512" cy="1754326"/>
          </a:xfrm>
          <a:prstGeom prst="rect">
            <a:avLst/>
          </a:prstGeom>
          <a:noFill/>
        </p:spPr>
        <p:txBody>
          <a:bodyPr wrap="square" rtlCol="0">
            <a:spAutoFit/>
          </a:bodyPr>
          <a:lstStyle/>
          <a:p>
            <a:pPr algn="ctr"/>
            <a:r>
              <a:rPr lang="en-US" dirty="0"/>
              <a:t>Michigan State</a:t>
            </a:r>
          </a:p>
          <a:p>
            <a:pPr algn="ctr"/>
            <a:endParaRPr lang="en-US" dirty="0"/>
          </a:p>
          <a:p>
            <a:pPr algn="ctr"/>
            <a:r>
              <a:rPr lang="en-US" dirty="0"/>
              <a:t>Vs</a:t>
            </a:r>
          </a:p>
          <a:p>
            <a:pPr algn="ctr"/>
            <a:endParaRPr lang="en-US" dirty="0"/>
          </a:p>
          <a:p>
            <a:pPr algn="ctr"/>
            <a:r>
              <a:rPr lang="en-US" dirty="0"/>
              <a:t>Michigan</a:t>
            </a:r>
          </a:p>
          <a:p>
            <a:pPr algn="ctr"/>
            <a:r>
              <a:rPr lang="en-US" dirty="0"/>
              <a:t>Oct. 20</a:t>
            </a:r>
          </a:p>
        </p:txBody>
      </p:sp>
    </p:spTree>
    <p:extLst>
      <p:ext uri="{BB962C8B-B14F-4D97-AF65-F5344CB8AC3E}">
        <p14:creationId xmlns:p14="http://schemas.microsoft.com/office/powerpoint/2010/main" val="275174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latin typeface="+mn-lt"/>
                <a:ea typeface="+mn-ea"/>
                <a:cs typeface="+mn-cs"/>
              </a:rPr>
              <a:t>Phase 2:</a:t>
            </a:r>
            <a:r>
              <a:rPr lang="en-US" dirty="0"/>
              <a:t>	Building </a:t>
            </a:r>
            <a:r>
              <a:rPr lang="en-US" u="sng" dirty="0"/>
              <a:t>regional</a:t>
            </a:r>
            <a:r>
              <a:rPr lang="en-US" dirty="0"/>
              <a:t> collaboration</a:t>
            </a:r>
          </a:p>
        </p:txBody>
      </p:sp>
      <p:sp>
        <p:nvSpPr>
          <p:cNvPr id="3" name="Content Placeholder 2"/>
          <p:cNvSpPr>
            <a:spLocks noGrp="1"/>
          </p:cNvSpPr>
          <p:nvPr>
            <p:ph idx="1"/>
          </p:nvPr>
        </p:nvSpPr>
        <p:spPr>
          <a:xfrm>
            <a:off x="838200" y="1825625"/>
            <a:ext cx="7754957" cy="4351338"/>
          </a:xfrm>
        </p:spPr>
        <p:txBody>
          <a:bodyPr/>
          <a:lstStyle/>
          <a:p>
            <a:r>
              <a:rPr lang="en-US" dirty="0"/>
              <a:t>Conversation with regional leaders about what we need to do</a:t>
            </a:r>
          </a:p>
          <a:p>
            <a:r>
              <a:rPr lang="en-US" dirty="0"/>
              <a:t>Appalachian Regional Commission Grant</a:t>
            </a:r>
          </a:p>
          <a:p>
            <a:pPr lvl="1"/>
            <a:r>
              <a:rPr lang="en-US" dirty="0"/>
              <a:t>Utilize Phase 1 work</a:t>
            </a:r>
          </a:p>
          <a:p>
            <a:pPr lvl="1"/>
            <a:r>
              <a:rPr lang="en-US" dirty="0"/>
              <a:t>Analyze current situation</a:t>
            </a:r>
          </a:p>
          <a:p>
            <a:pPr lvl="2"/>
            <a:r>
              <a:rPr lang="en-US" dirty="0"/>
              <a:t>Vertical assets</a:t>
            </a:r>
          </a:p>
          <a:p>
            <a:pPr lvl="2"/>
            <a:r>
              <a:rPr lang="en-US" dirty="0"/>
              <a:t>Fiber assets</a:t>
            </a:r>
          </a:p>
          <a:p>
            <a:pPr lvl="1"/>
            <a:r>
              <a:rPr lang="en-US" dirty="0"/>
              <a:t>Identify pressing needs</a:t>
            </a:r>
          </a:p>
          <a:p>
            <a:endParaRPr lang="en-US" dirty="0"/>
          </a:p>
        </p:txBody>
      </p:sp>
      <p:pic>
        <p:nvPicPr>
          <p:cNvPr id="5" name="Picture 4">
            <a:extLst>
              <a:ext uri="{FF2B5EF4-FFF2-40B4-BE49-F238E27FC236}">
                <a16:creationId xmlns:a16="http://schemas.microsoft.com/office/drawing/2014/main" id="{54947726-B839-4CC8-ABBB-DDD50714F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3157" y="3195931"/>
            <a:ext cx="3392517" cy="2493894"/>
          </a:xfrm>
          <a:prstGeom prst="rect">
            <a:avLst/>
          </a:prstGeom>
        </p:spPr>
      </p:pic>
    </p:spTree>
    <p:extLst>
      <p:ext uri="{BB962C8B-B14F-4D97-AF65-F5344CB8AC3E}">
        <p14:creationId xmlns:p14="http://schemas.microsoft.com/office/powerpoint/2010/main" val="2679091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52AD-78C9-4555-B0EF-5BD38D0A788A}"/>
              </a:ext>
            </a:extLst>
          </p:cNvPr>
          <p:cNvSpPr>
            <a:spLocks noGrp="1"/>
          </p:cNvSpPr>
          <p:nvPr>
            <p:ph type="title"/>
          </p:nvPr>
        </p:nvSpPr>
        <p:spPr>
          <a:xfrm>
            <a:off x="710184" y="215304"/>
            <a:ext cx="7250723" cy="1325563"/>
          </a:xfrm>
          <a:solidFill>
            <a:schemeClr val="accent1"/>
          </a:solidFill>
          <a:ln>
            <a:solidFill>
              <a:schemeClr val="accent1"/>
            </a:solidFill>
          </a:ln>
        </p:spPr>
        <p:txBody>
          <a:bodyPr/>
          <a:lstStyle/>
          <a:p>
            <a:r>
              <a:rPr lang="en-US" dirty="0"/>
              <a:t>What you can do.</a:t>
            </a:r>
          </a:p>
        </p:txBody>
      </p:sp>
      <p:sp>
        <p:nvSpPr>
          <p:cNvPr id="3" name="Content Placeholder 2">
            <a:extLst>
              <a:ext uri="{FF2B5EF4-FFF2-40B4-BE49-F238E27FC236}">
                <a16:creationId xmlns:a16="http://schemas.microsoft.com/office/drawing/2014/main" id="{ED4BDF01-5356-43F6-BBAC-8752393EBA9E}"/>
              </a:ext>
            </a:extLst>
          </p:cNvPr>
          <p:cNvSpPr>
            <a:spLocks noGrp="1"/>
          </p:cNvSpPr>
          <p:nvPr>
            <p:ph idx="1"/>
          </p:nvPr>
        </p:nvSpPr>
        <p:spPr>
          <a:xfrm>
            <a:off x="1429080" y="2289343"/>
            <a:ext cx="5039520" cy="3375476"/>
          </a:xfrm>
        </p:spPr>
        <p:txBody>
          <a:bodyPr>
            <a:normAutofit/>
          </a:bodyPr>
          <a:lstStyle/>
          <a:p>
            <a:r>
              <a:rPr lang="en-US" dirty="0"/>
              <a:t>Participate in WNGN Surveys</a:t>
            </a:r>
          </a:p>
          <a:p>
            <a:endParaRPr lang="en-US" dirty="0"/>
          </a:p>
          <a:p>
            <a:r>
              <a:rPr lang="en-US" dirty="0"/>
              <a:t>Assist with usage study in partnership with UNCA</a:t>
            </a:r>
          </a:p>
          <a:p>
            <a:endParaRPr lang="en-US" dirty="0"/>
          </a:p>
          <a:p>
            <a:r>
              <a:rPr lang="en-US" dirty="0"/>
              <a:t>Convey your support to local and state leaders</a:t>
            </a:r>
          </a:p>
          <a:p>
            <a:pPr lvl="1"/>
            <a:endParaRPr lang="en-US" dirty="0"/>
          </a:p>
          <a:p>
            <a:pPr lvl="1"/>
            <a:endParaRPr lang="en-US" dirty="0"/>
          </a:p>
        </p:txBody>
      </p:sp>
      <p:pic>
        <p:nvPicPr>
          <p:cNvPr id="5" name="Picture 4">
            <a:extLst>
              <a:ext uri="{FF2B5EF4-FFF2-40B4-BE49-F238E27FC236}">
                <a16:creationId xmlns:a16="http://schemas.microsoft.com/office/drawing/2014/main" id="{FF72D7EB-923D-4FAF-BFAA-308338F67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881" y="3734534"/>
            <a:ext cx="3755144" cy="2164084"/>
          </a:xfrm>
          <a:prstGeom prst="rect">
            <a:avLst/>
          </a:prstGeom>
        </p:spPr>
      </p:pic>
    </p:spTree>
    <p:extLst>
      <p:ext uri="{BB962C8B-B14F-4D97-AF65-F5344CB8AC3E}">
        <p14:creationId xmlns:p14="http://schemas.microsoft.com/office/powerpoint/2010/main" val="262614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0D4B64-6DC6-43D6-BFA4-C866EBDE684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36322" y="170425"/>
            <a:ext cx="8434726" cy="5592230"/>
          </a:xfrm>
          <a:prstGeom prst="rect">
            <a:avLst/>
          </a:prstGeom>
        </p:spPr>
      </p:pic>
    </p:spTree>
    <p:extLst>
      <p:ext uri="{BB962C8B-B14F-4D97-AF65-F5344CB8AC3E}">
        <p14:creationId xmlns:p14="http://schemas.microsoft.com/office/powerpoint/2010/main" val="1597966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C59F-32D4-46A4-9F99-1557449425DA}"/>
              </a:ext>
            </a:extLst>
          </p:cNvPr>
          <p:cNvSpPr>
            <a:spLocks noGrp="1"/>
          </p:cNvSpPr>
          <p:nvPr>
            <p:ph type="title"/>
          </p:nvPr>
        </p:nvSpPr>
        <p:spPr/>
        <p:txBody>
          <a:bodyPr/>
          <a:lstStyle/>
          <a:p>
            <a:r>
              <a:rPr lang="en-US" dirty="0"/>
              <a:t>Dr. Michael Dempsey</a:t>
            </a:r>
          </a:p>
        </p:txBody>
      </p:sp>
      <p:sp>
        <p:nvSpPr>
          <p:cNvPr id="3" name="Content Placeholder 2">
            <a:extLst>
              <a:ext uri="{FF2B5EF4-FFF2-40B4-BE49-F238E27FC236}">
                <a16:creationId xmlns:a16="http://schemas.microsoft.com/office/drawing/2014/main" id="{B67113EC-A732-43E8-88D8-AD3F2B19F764}"/>
              </a:ext>
            </a:extLst>
          </p:cNvPr>
          <p:cNvSpPr>
            <a:spLocks noGrp="1"/>
          </p:cNvSpPr>
          <p:nvPr>
            <p:ph idx="1"/>
          </p:nvPr>
        </p:nvSpPr>
        <p:spPr>
          <a:xfrm>
            <a:off x="838200" y="1825625"/>
            <a:ext cx="6001512" cy="4351338"/>
          </a:xfrm>
        </p:spPr>
        <p:txBody>
          <a:bodyPr>
            <a:normAutofit/>
          </a:bodyPr>
          <a:lstStyle/>
          <a:p>
            <a:r>
              <a:rPr lang="en-US" sz="1800" dirty="0"/>
              <a:t>Dean of Lenoir-Rhyne University's Center for Graduate Studies of Asheville.</a:t>
            </a:r>
          </a:p>
          <a:p>
            <a:endParaRPr lang="en-US" sz="1800" dirty="0"/>
          </a:p>
          <a:p>
            <a:r>
              <a:rPr lang="en-US" sz="1800" dirty="0"/>
              <a:t>12 years as director of community partnerships for A-B Tech </a:t>
            </a:r>
          </a:p>
          <a:p>
            <a:endParaRPr lang="en-US" sz="1800" dirty="0"/>
          </a:p>
          <a:p>
            <a:r>
              <a:rPr lang="en-US" sz="1800" dirty="0"/>
              <a:t>Member, Board of Directors for the Martin Luther King, Jr. Association of Asheville/Buncombe County and the Raphael </a:t>
            </a:r>
            <a:r>
              <a:rPr lang="en-US" sz="1800" dirty="0" err="1"/>
              <a:t>Guastavino</a:t>
            </a:r>
            <a:r>
              <a:rPr lang="en-US" sz="1800" dirty="0"/>
              <a:t> Museum.</a:t>
            </a:r>
          </a:p>
          <a:p>
            <a:endParaRPr lang="en-US" sz="1800" dirty="0"/>
          </a:p>
          <a:p>
            <a:r>
              <a:rPr lang="en-US" sz="1800" dirty="0"/>
              <a:t>Degrees in philosophy, history, and educational leadership.</a:t>
            </a:r>
          </a:p>
          <a:p>
            <a:endParaRPr lang="en-US" dirty="0"/>
          </a:p>
        </p:txBody>
      </p:sp>
      <p:pic>
        <p:nvPicPr>
          <p:cNvPr id="7" name="Picture 6">
            <a:extLst>
              <a:ext uri="{FF2B5EF4-FFF2-40B4-BE49-F238E27FC236}">
                <a16:creationId xmlns:a16="http://schemas.microsoft.com/office/drawing/2014/main" id="{9AFC496A-B533-4329-8FF2-CD8C6C91D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571" y="1027906"/>
            <a:ext cx="4514850" cy="3962400"/>
          </a:xfrm>
          <a:prstGeom prst="rect">
            <a:avLst/>
          </a:prstGeom>
        </p:spPr>
      </p:pic>
      <p:sp>
        <p:nvSpPr>
          <p:cNvPr id="9" name="TextBox 8">
            <a:extLst>
              <a:ext uri="{FF2B5EF4-FFF2-40B4-BE49-F238E27FC236}">
                <a16:creationId xmlns:a16="http://schemas.microsoft.com/office/drawing/2014/main" id="{D6C25471-91FF-4A25-A8A7-19054A90F6DF}"/>
              </a:ext>
            </a:extLst>
          </p:cNvPr>
          <p:cNvSpPr txBox="1"/>
          <p:nvPr/>
        </p:nvSpPr>
        <p:spPr>
          <a:xfrm>
            <a:off x="7918704" y="5257800"/>
            <a:ext cx="3739896" cy="646331"/>
          </a:xfrm>
          <a:prstGeom prst="rect">
            <a:avLst/>
          </a:prstGeom>
          <a:noFill/>
        </p:spPr>
        <p:txBody>
          <a:bodyPr wrap="square" rtlCol="0">
            <a:spAutoFit/>
          </a:bodyPr>
          <a:lstStyle/>
          <a:p>
            <a:r>
              <a:rPr lang="en-US" dirty="0"/>
              <a:t>Mike, explaining the wonders of gigabit network speed to the media.</a:t>
            </a:r>
          </a:p>
        </p:txBody>
      </p:sp>
    </p:spTree>
    <p:extLst>
      <p:ext uri="{BB962C8B-B14F-4D97-AF65-F5344CB8AC3E}">
        <p14:creationId xmlns:p14="http://schemas.microsoft.com/office/powerpoint/2010/main" val="52837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64D2-292F-453D-B518-3699BB716F08}"/>
              </a:ext>
            </a:extLst>
          </p:cNvPr>
          <p:cNvSpPr>
            <a:spLocks noGrp="1"/>
          </p:cNvSpPr>
          <p:nvPr>
            <p:ph type="title"/>
          </p:nvPr>
        </p:nvSpPr>
        <p:spPr/>
        <p:txBody>
          <a:bodyPr/>
          <a:lstStyle/>
          <a:p>
            <a:r>
              <a:rPr lang="en-US" dirty="0"/>
              <a:t>Mr. Hunter Goosmann</a:t>
            </a:r>
          </a:p>
        </p:txBody>
      </p:sp>
      <p:sp>
        <p:nvSpPr>
          <p:cNvPr id="3" name="Content Placeholder 2">
            <a:extLst>
              <a:ext uri="{FF2B5EF4-FFF2-40B4-BE49-F238E27FC236}">
                <a16:creationId xmlns:a16="http://schemas.microsoft.com/office/drawing/2014/main" id="{603DBEB0-77E5-40A6-88B9-ED2023167AE5}"/>
              </a:ext>
            </a:extLst>
          </p:cNvPr>
          <p:cNvSpPr>
            <a:spLocks noGrp="1"/>
          </p:cNvSpPr>
          <p:nvPr>
            <p:ph idx="1"/>
          </p:nvPr>
        </p:nvSpPr>
        <p:spPr>
          <a:xfrm>
            <a:off x="838200" y="1825625"/>
            <a:ext cx="5257800" cy="4351338"/>
          </a:xfrm>
        </p:spPr>
        <p:txBody>
          <a:bodyPr>
            <a:normAutofit/>
          </a:bodyPr>
          <a:lstStyle/>
          <a:p>
            <a:r>
              <a:rPr lang="en-US" sz="1900" dirty="0"/>
              <a:t>Executive Director and Chief Executive Officer of the Education &amp; Research Consortium of the Western Carolinas, Inc (ERC, dba ERC Broadband)</a:t>
            </a:r>
          </a:p>
          <a:p>
            <a:endParaRPr lang="en-US" sz="1900" dirty="0"/>
          </a:p>
          <a:p>
            <a:r>
              <a:rPr lang="en-US" sz="1900" dirty="0"/>
              <a:t>Board of Directors for the North Carolina Technology Association, the Board President of the Bob Moog Foundation.</a:t>
            </a:r>
          </a:p>
          <a:p>
            <a:endParaRPr lang="en-US" sz="1900" dirty="0"/>
          </a:p>
          <a:p>
            <a:r>
              <a:rPr lang="en-US" sz="1900" dirty="0"/>
              <a:t>He is also currently an adjunct professor of Management at UNCA,  photographer, soccer referee, and guitarist.</a:t>
            </a:r>
          </a:p>
          <a:p>
            <a:endParaRPr lang="en-US" dirty="0"/>
          </a:p>
        </p:txBody>
      </p:sp>
      <p:pic>
        <p:nvPicPr>
          <p:cNvPr id="5" name="Picture 4">
            <a:extLst>
              <a:ext uri="{FF2B5EF4-FFF2-40B4-BE49-F238E27FC236}">
                <a16:creationId xmlns:a16="http://schemas.microsoft.com/office/drawing/2014/main" id="{BBAF0395-E854-4F47-8FA2-04B34C821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405" y="1367186"/>
            <a:ext cx="5046805" cy="3349780"/>
          </a:xfrm>
          <a:prstGeom prst="rect">
            <a:avLst/>
          </a:prstGeom>
        </p:spPr>
      </p:pic>
      <p:sp>
        <p:nvSpPr>
          <p:cNvPr id="6" name="TextBox 5">
            <a:extLst>
              <a:ext uri="{FF2B5EF4-FFF2-40B4-BE49-F238E27FC236}">
                <a16:creationId xmlns:a16="http://schemas.microsoft.com/office/drawing/2014/main" id="{B8FE740D-4414-4760-A615-F1D257E3765D}"/>
              </a:ext>
            </a:extLst>
          </p:cNvPr>
          <p:cNvSpPr txBox="1"/>
          <p:nvPr/>
        </p:nvSpPr>
        <p:spPr>
          <a:xfrm>
            <a:off x="7363986" y="4983480"/>
            <a:ext cx="4459224" cy="369332"/>
          </a:xfrm>
          <a:prstGeom prst="rect">
            <a:avLst/>
          </a:prstGeom>
          <a:noFill/>
        </p:spPr>
        <p:txBody>
          <a:bodyPr wrap="square" rtlCol="0">
            <a:spAutoFit/>
          </a:bodyPr>
          <a:lstStyle/>
          <a:p>
            <a:r>
              <a:rPr lang="en-US" dirty="0"/>
              <a:t>Hunter, counting his fiber strands!</a:t>
            </a:r>
          </a:p>
        </p:txBody>
      </p:sp>
    </p:spTree>
    <p:extLst>
      <p:ext uri="{BB962C8B-B14F-4D97-AF65-F5344CB8AC3E}">
        <p14:creationId xmlns:p14="http://schemas.microsoft.com/office/powerpoint/2010/main" val="500016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64D2-292F-453D-B518-3699BB716F08}"/>
              </a:ext>
            </a:extLst>
          </p:cNvPr>
          <p:cNvSpPr>
            <a:spLocks noGrp="1"/>
          </p:cNvSpPr>
          <p:nvPr>
            <p:ph type="title"/>
          </p:nvPr>
        </p:nvSpPr>
        <p:spPr/>
        <p:txBody>
          <a:bodyPr/>
          <a:lstStyle/>
          <a:p>
            <a:r>
              <a:rPr lang="en-US" dirty="0"/>
              <a:t>Ms. Erica Anderson</a:t>
            </a:r>
          </a:p>
        </p:txBody>
      </p:sp>
      <p:sp>
        <p:nvSpPr>
          <p:cNvPr id="3" name="Content Placeholder 2">
            <a:extLst>
              <a:ext uri="{FF2B5EF4-FFF2-40B4-BE49-F238E27FC236}">
                <a16:creationId xmlns:a16="http://schemas.microsoft.com/office/drawing/2014/main" id="{603DBEB0-77E5-40A6-88B9-ED2023167AE5}"/>
              </a:ext>
            </a:extLst>
          </p:cNvPr>
          <p:cNvSpPr>
            <a:spLocks noGrp="1"/>
          </p:cNvSpPr>
          <p:nvPr>
            <p:ph idx="1"/>
          </p:nvPr>
        </p:nvSpPr>
        <p:spPr>
          <a:xfrm>
            <a:off x="838200" y="1825625"/>
            <a:ext cx="5257800" cy="4351338"/>
          </a:xfrm>
        </p:spPr>
        <p:txBody>
          <a:bodyPr>
            <a:normAutofit/>
          </a:bodyPr>
          <a:lstStyle/>
          <a:p>
            <a:r>
              <a:rPr lang="en-US" sz="1900" dirty="0"/>
              <a:t>Director of Economic and Community Development – Land of Sky Regional Council</a:t>
            </a:r>
            <a:br>
              <a:rPr lang="en-US" sz="1900" dirty="0"/>
            </a:br>
            <a:endParaRPr lang="en-US" sz="1900" dirty="0"/>
          </a:p>
          <a:p>
            <a:r>
              <a:rPr lang="en-US" sz="1900" dirty="0"/>
              <a:t>Responsible for planning for land use, conservation, water management, transportation and GIS systems (among others)</a:t>
            </a:r>
          </a:p>
          <a:p>
            <a:endParaRPr lang="en-US" sz="1900" dirty="0"/>
          </a:p>
          <a:p>
            <a:r>
              <a:rPr lang="en-US" sz="1900" dirty="0"/>
              <a:t>Master of Urban and Regional Planning, Virginia Polytechnic Institute and State University</a:t>
            </a:r>
          </a:p>
        </p:txBody>
      </p:sp>
      <p:pic>
        <p:nvPicPr>
          <p:cNvPr id="7" name="Picture 6">
            <a:extLst>
              <a:ext uri="{FF2B5EF4-FFF2-40B4-BE49-F238E27FC236}">
                <a16:creationId xmlns:a16="http://schemas.microsoft.com/office/drawing/2014/main" id="{6B8425F8-ECCB-49AE-A6CB-481E9292B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974" y="681037"/>
            <a:ext cx="2540000" cy="3822700"/>
          </a:xfrm>
          <a:prstGeom prst="rect">
            <a:avLst/>
          </a:prstGeom>
        </p:spPr>
      </p:pic>
      <p:pic>
        <p:nvPicPr>
          <p:cNvPr id="8" name="Picture 7">
            <a:extLst>
              <a:ext uri="{FF2B5EF4-FFF2-40B4-BE49-F238E27FC236}">
                <a16:creationId xmlns:a16="http://schemas.microsoft.com/office/drawing/2014/main" id="{EA907730-ACEA-4060-8BF0-F8F7D02DB26B}"/>
              </a:ext>
            </a:extLst>
          </p:cNvPr>
          <p:cNvPicPr>
            <a:picLocks noChangeAspect="1"/>
          </p:cNvPicPr>
          <p:nvPr/>
        </p:nvPicPr>
        <p:blipFill rotWithShape="1">
          <a:blip r:embed="rId3"/>
          <a:srcRect t="8696" r="53519" b="77054"/>
          <a:stretch/>
        </p:blipFill>
        <p:spPr>
          <a:xfrm>
            <a:off x="7301948" y="5239938"/>
            <a:ext cx="4890052" cy="937025"/>
          </a:xfrm>
          <a:prstGeom prst="rect">
            <a:avLst/>
          </a:prstGeom>
        </p:spPr>
      </p:pic>
    </p:spTree>
    <p:extLst>
      <p:ext uri="{BB962C8B-B14F-4D97-AF65-F5344CB8AC3E}">
        <p14:creationId xmlns:p14="http://schemas.microsoft.com/office/powerpoint/2010/main" val="311667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B88E-85CC-41D9-89B6-0A56B1802183}"/>
              </a:ext>
            </a:extLst>
          </p:cNvPr>
          <p:cNvSpPr>
            <a:spLocks noGrp="1"/>
          </p:cNvSpPr>
          <p:nvPr>
            <p:ph type="title"/>
          </p:nvPr>
        </p:nvSpPr>
        <p:spPr>
          <a:xfrm>
            <a:off x="635633" y="219372"/>
            <a:ext cx="7009176" cy="1663779"/>
          </a:xfrm>
          <a:ln>
            <a:solidFill>
              <a:schemeClr val="tx1"/>
            </a:solidFill>
          </a:ln>
        </p:spPr>
        <p:txBody>
          <a:bodyPr>
            <a:normAutofit fontScale="90000"/>
          </a:bodyPr>
          <a:lstStyle/>
          <a:p>
            <a:r>
              <a:rPr lang="en-US" dirty="0"/>
              <a:t>Observation 1:  Public understanding  of broadband is fundamental to our “success.”</a:t>
            </a:r>
          </a:p>
        </p:txBody>
      </p:sp>
      <p:sp>
        <p:nvSpPr>
          <p:cNvPr id="4" name="Arrow: Right 3">
            <a:extLst>
              <a:ext uri="{FF2B5EF4-FFF2-40B4-BE49-F238E27FC236}">
                <a16:creationId xmlns:a16="http://schemas.microsoft.com/office/drawing/2014/main" id="{7508B39F-66F3-42E9-9A6D-758B441CFCC2}"/>
              </a:ext>
            </a:extLst>
          </p:cNvPr>
          <p:cNvSpPr/>
          <p:nvPr/>
        </p:nvSpPr>
        <p:spPr>
          <a:xfrm>
            <a:off x="909704" y="4965192"/>
            <a:ext cx="10646664" cy="1014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06F653-2864-4A2C-B5DF-116B71E19EA6}"/>
              </a:ext>
            </a:extLst>
          </p:cNvPr>
          <p:cNvSpPr txBox="1"/>
          <p:nvPr/>
        </p:nvSpPr>
        <p:spPr>
          <a:xfrm>
            <a:off x="725300" y="3337113"/>
            <a:ext cx="1892808" cy="923330"/>
          </a:xfrm>
          <a:prstGeom prst="rect">
            <a:avLst/>
          </a:prstGeom>
          <a:noFill/>
        </p:spPr>
        <p:txBody>
          <a:bodyPr wrap="square" rtlCol="0">
            <a:spAutoFit/>
          </a:bodyPr>
          <a:lstStyle/>
          <a:p>
            <a:r>
              <a:rPr lang="en-US" dirty="0"/>
              <a:t>One computer to another through packet switching.</a:t>
            </a:r>
          </a:p>
        </p:txBody>
      </p:sp>
      <p:sp>
        <p:nvSpPr>
          <p:cNvPr id="6" name="TextBox 5">
            <a:extLst>
              <a:ext uri="{FF2B5EF4-FFF2-40B4-BE49-F238E27FC236}">
                <a16:creationId xmlns:a16="http://schemas.microsoft.com/office/drawing/2014/main" id="{7EB99E51-CAD2-42BD-9573-CCCCED2F2FE2}"/>
              </a:ext>
            </a:extLst>
          </p:cNvPr>
          <p:cNvSpPr txBox="1"/>
          <p:nvPr/>
        </p:nvSpPr>
        <p:spPr>
          <a:xfrm>
            <a:off x="1244984" y="5288018"/>
            <a:ext cx="1362456" cy="369332"/>
          </a:xfrm>
          <a:prstGeom prst="rect">
            <a:avLst/>
          </a:prstGeom>
          <a:noFill/>
        </p:spPr>
        <p:txBody>
          <a:bodyPr wrap="square" rtlCol="0">
            <a:spAutoFit/>
          </a:bodyPr>
          <a:lstStyle/>
          <a:p>
            <a:r>
              <a:rPr lang="en-US" dirty="0"/>
              <a:t>1965</a:t>
            </a:r>
          </a:p>
        </p:txBody>
      </p:sp>
      <p:sp>
        <p:nvSpPr>
          <p:cNvPr id="7" name="TextBox 6">
            <a:extLst>
              <a:ext uri="{FF2B5EF4-FFF2-40B4-BE49-F238E27FC236}">
                <a16:creationId xmlns:a16="http://schemas.microsoft.com/office/drawing/2014/main" id="{E81A1B62-53DF-4800-B6BE-70C9CA8F333D}"/>
              </a:ext>
            </a:extLst>
          </p:cNvPr>
          <p:cNvSpPr txBox="1"/>
          <p:nvPr/>
        </p:nvSpPr>
        <p:spPr>
          <a:xfrm>
            <a:off x="2945768" y="3337560"/>
            <a:ext cx="1600200" cy="923330"/>
          </a:xfrm>
          <a:prstGeom prst="rect">
            <a:avLst/>
          </a:prstGeom>
          <a:noFill/>
        </p:spPr>
        <p:txBody>
          <a:bodyPr wrap="square" rtlCol="0">
            <a:spAutoFit/>
          </a:bodyPr>
          <a:lstStyle/>
          <a:p>
            <a:r>
              <a:rPr lang="en-US" dirty="0" err="1"/>
              <a:t>ARPANet</a:t>
            </a:r>
            <a:r>
              <a:rPr lang="en-US" dirty="0"/>
              <a:t> four computers connected</a:t>
            </a:r>
          </a:p>
        </p:txBody>
      </p:sp>
      <p:sp>
        <p:nvSpPr>
          <p:cNvPr id="8" name="TextBox 7">
            <a:extLst>
              <a:ext uri="{FF2B5EF4-FFF2-40B4-BE49-F238E27FC236}">
                <a16:creationId xmlns:a16="http://schemas.microsoft.com/office/drawing/2014/main" id="{CF6548B0-E976-4541-A6F5-93D930F02764}"/>
              </a:ext>
            </a:extLst>
          </p:cNvPr>
          <p:cNvSpPr txBox="1"/>
          <p:nvPr/>
        </p:nvSpPr>
        <p:spPr>
          <a:xfrm>
            <a:off x="3078356" y="5290804"/>
            <a:ext cx="786384" cy="369332"/>
          </a:xfrm>
          <a:prstGeom prst="rect">
            <a:avLst/>
          </a:prstGeom>
          <a:noFill/>
        </p:spPr>
        <p:txBody>
          <a:bodyPr wrap="square" rtlCol="0">
            <a:spAutoFit/>
          </a:bodyPr>
          <a:lstStyle/>
          <a:p>
            <a:r>
              <a:rPr lang="en-US" dirty="0"/>
              <a:t>1969</a:t>
            </a:r>
          </a:p>
        </p:txBody>
      </p:sp>
      <p:sp>
        <p:nvSpPr>
          <p:cNvPr id="9" name="TextBox 8">
            <a:extLst>
              <a:ext uri="{FF2B5EF4-FFF2-40B4-BE49-F238E27FC236}">
                <a16:creationId xmlns:a16="http://schemas.microsoft.com/office/drawing/2014/main" id="{FF40B398-06E0-47F0-A84C-5C24F59649C4}"/>
              </a:ext>
            </a:extLst>
          </p:cNvPr>
          <p:cNvSpPr txBox="1"/>
          <p:nvPr/>
        </p:nvSpPr>
        <p:spPr>
          <a:xfrm>
            <a:off x="4521584" y="3337560"/>
            <a:ext cx="1450848" cy="1754326"/>
          </a:xfrm>
          <a:prstGeom prst="rect">
            <a:avLst/>
          </a:prstGeom>
          <a:noFill/>
        </p:spPr>
        <p:txBody>
          <a:bodyPr wrap="square" rtlCol="0">
            <a:spAutoFit/>
          </a:bodyPr>
          <a:lstStyle/>
          <a:p>
            <a:r>
              <a:rPr lang="en-US" dirty="0"/>
              <a:t>Vincent Cerf and network Transmission Control </a:t>
            </a:r>
            <a:r>
              <a:rPr lang="en-US" dirty="0" err="1"/>
              <a:t>Protocal</a:t>
            </a:r>
            <a:r>
              <a:rPr lang="en-US" dirty="0"/>
              <a:t> (HTTP) </a:t>
            </a:r>
          </a:p>
        </p:txBody>
      </p:sp>
      <p:sp>
        <p:nvSpPr>
          <p:cNvPr id="10" name="TextBox 9">
            <a:extLst>
              <a:ext uri="{FF2B5EF4-FFF2-40B4-BE49-F238E27FC236}">
                <a16:creationId xmlns:a16="http://schemas.microsoft.com/office/drawing/2014/main" id="{98FAAD2F-B357-45DC-8BB0-0598B3C3471C}"/>
              </a:ext>
            </a:extLst>
          </p:cNvPr>
          <p:cNvSpPr txBox="1"/>
          <p:nvPr/>
        </p:nvSpPr>
        <p:spPr>
          <a:xfrm>
            <a:off x="4686176" y="5288357"/>
            <a:ext cx="786384" cy="369332"/>
          </a:xfrm>
          <a:prstGeom prst="rect">
            <a:avLst/>
          </a:prstGeom>
          <a:noFill/>
        </p:spPr>
        <p:txBody>
          <a:bodyPr wrap="square" rtlCol="0">
            <a:spAutoFit/>
          </a:bodyPr>
          <a:lstStyle/>
          <a:p>
            <a:r>
              <a:rPr lang="en-US" dirty="0"/>
              <a:t>1970s</a:t>
            </a:r>
          </a:p>
        </p:txBody>
      </p:sp>
      <p:pic>
        <p:nvPicPr>
          <p:cNvPr id="22" name="Picture 21">
            <a:extLst>
              <a:ext uri="{FF2B5EF4-FFF2-40B4-BE49-F238E27FC236}">
                <a16:creationId xmlns:a16="http://schemas.microsoft.com/office/drawing/2014/main" id="{EF90C656-4438-403C-9194-55377BE367B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40390" y="380918"/>
            <a:ext cx="3415978" cy="2274472"/>
          </a:xfrm>
          <a:prstGeom prst="rect">
            <a:avLst/>
          </a:prstGeom>
        </p:spPr>
      </p:pic>
    </p:spTree>
    <p:extLst>
      <p:ext uri="{BB962C8B-B14F-4D97-AF65-F5344CB8AC3E}">
        <p14:creationId xmlns:p14="http://schemas.microsoft.com/office/powerpoint/2010/main" val="101824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B88E-85CC-41D9-89B6-0A56B1802183}"/>
              </a:ext>
            </a:extLst>
          </p:cNvPr>
          <p:cNvSpPr>
            <a:spLocks noGrp="1"/>
          </p:cNvSpPr>
          <p:nvPr>
            <p:ph type="title"/>
          </p:nvPr>
        </p:nvSpPr>
        <p:spPr>
          <a:xfrm>
            <a:off x="635633" y="219372"/>
            <a:ext cx="7009176" cy="1663779"/>
          </a:xfrm>
          <a:ln>
            <a:solidFill>
              <a:schemeClr val="tx1"/>
            </a:solidFill>
          </a:ln>
        </p:spPr>
        <p:txBody>
          <a:bodyPr>
            <a:normAutofit fontScale="90000"/>
          </a:bodyPr>
          <a:lstStyle/>
          <a:p>
            <a:r>
              <a:rPr lang="en-US" dirty="0"/>
              <a:t>Observation 1:  Public understanding  of broadband is fundamental to our “success.”</a:t>
            </a:r>
          </a:p>
        </p:txBody>
      </p:sp>
      <p:sp>
        <p:nvSpPr>
          <p:cNvPr id="4" name="Arrow: Right 3">
            <a:extLst>
              <a:ext uri="{FF2B5EF4-FFF2-40B4-BE49-F238E27FC236}">
                <a16:creationId xmlns:a16="http://schemas.microsoft.com/office/drawing/2014/main" id="{7508B39F-66F3-42E9-9A6D-758B441CFCC2}"/>
              </a:ext>
            </a:extLst>
          </p:cNvPr>
          <p:cNvSpPr/>
          <p:nvPr/>
        </p:nvSpPr>
        <p:spPr>
          <a:xfrm>
            <a:off x="909704" y="4965192"/>
            <a:ext cx="10646664" cy="1014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06F653-2864-4A2C-B5DF-116B71E19EA6}"/>
              </a:ext>
            </a:extLst>
          </p:cNvPr>
          <p:cNvSpPr txBox="1"/>
          <p:nvPr/>
        </p:nvSpPr>
        <p:spPr>
          <a:xfrm>
            <a:off x="725300" y="3337113"/>
            <a:ext cx="1892808" cy="923330"/>
          </a:xfrm>
          <a:prstGeom prst="rect">
            <a:avLst/>
          </a:prstGeom>
          <a:noFill/>
        </p:spPr>
        <p:txBody>
          <a:bodyPr wrap="square" rtlCol="0">
            <a:spAutoFit/>
          </a:bodyPr>
          <a:lstStyle/>
          <a:p>
            <a:r>
              <a:rPr lang="en-US" dirty="0"/>
              <a:t>One computer to another through packet switching.</a:t>
            </a:r>
          </a:p>
        </p:txBody>
      </p:sp>
      <p:sp>
        <p:nvSpPr>
          <p:cNvPr id="6" name="TextBox 5">
            <a:extLst>
              <a:ext uri="{FF2B5EF4-FFF2-40B4-BE49-F238E27FC236}">
                <a16:creationId xmlns:a16="http://schemas.microsoft.com/office/drawing/2014/main" id="{7EB99E51-CAD2-42BD-9573-CCCCED2F2FE2}"/>
              </a:ext>
            </a:extLst>
          </p:cNvPr>
          <p:cNvSpPr txBox="1"/>
          <p:nvPr/>
        </p:nvSpPr>
        <p:spPr>
          <a:xfrm>
            <a:off x="1244984" y="5288018"/>
            <a:ext cx="1362456" cy="369332"/>
          </a:xfrm>
          <a:prstGeom prst="rect">
            <a:avLst/>
          </a:prstGeom>
          <a:noFill/>
        </p:spPr>
        <p:txBody>
          <a:bodyPr wrap="square" rtlCol="0">
            <a:spAutoFit/>
          </a:bodyPr>
          <a:lstStyle/>
          <a:p>
            <a:r>
              <a:rPr lang="en-US" dirty="0"/>
              <a:t>1965</a:t>
            </a:r>
          </a:p>
        </p:txBody>
      </p:sp>
      <p:sp>
        <p:nvSpPr>
          <p:cNvPr id="7" name="TextBox 6">
            <a:extLst>
              <a:ext uri="{FF2B5EF4-FFF2-40B4-BE49-F238E27FC236}">
                <a16:creationId xmlns:a16="http://schemas.microsoft.com/office/drawing/2014/main" id="{E81A1B62-53DF-4800-B6BE-70C9CA8F333D}"/>
              </a:ext>
            </a:extLst>
          </p:cNvPr>
          <p:cNvSpPr txBox="1"/>
          <p:nvPr/>
        </p:nvSpPr>
        <p:spPr>
          <a:xfrm>
            <a:off x="2945768" y="3337560"/>
            <a:ext cx="1600200" cy="923330"/>
          </a:xfrm>
          <a:prstGeom prst="rect">
            <a:avLst/>
          </a:prstGeom>
          <a:noFill/>
        </p:spPr>
        <p:txBody>
          <a:bodyPr wrap="square" rtlCol="0">
            <a:spAutoFit/>
          </a:bodyPr>
          <a:lstStyle/>
          <a:p>
            <a:r>
              <a:rPr lang="en-US" dirty="0" err="1"/>
              <a:t>ARPANet</a:t>
            </a:r>
            <a:r>
              <a:rPr lang="en-US" dirty="0"/>
              <a:t> four computers connected</a:t>
            </a:r>
          </a:p>
        </p:txBody>
      </p:sp>
      <p:sp>
        <p:nvSpPr>
          <p:cNvPr id="8" name="TextBox 7">
            <a:extLst>
              <a:ext uri="{FF2B5EF4-FFF2-40B4-BE49-F238E27FC236}">
                <a16:creationId xmlns:a16="http://schemas.microsoft.com/office/drawing/2014/main" id="{CF6548B0-E976-4541-A6F5-93D930F02764}"/>
              </a:ext>
            </a:extLst>
          </p:cNvPr>
          <p:cNvSpPr txBox="1"/>
          <p:nvPr/>
        </p:nvSpPr>
        <p:spPr>
          <a:xfrm>
            <a:off x="3078356" y="5290804"/>
            <a:ext cx="786384" cy="369332"/>
          </a:xfrm>
          <a:prstGeom prst="rect">
            <a:avLst/>
          </a:prstGeom>
          <a:noFill/>
        </p:spPr>
        <p:txBody>
          <a:bodyPr wrap="square" rtlCol="0">
            <a:spAutoFit/>
          </a:bodyPr>
          <a:lstStyle/>
          <a:p>
            <a:r>
              <a:rPr lang="en-US" dirty="0"/>
              <a:t>1969</a:t>
            </a:r>
          </a:p>
        </p:txBody>
      </p:sp>
      <p:sp>
        <p:nvSpPr>
          <p:cNvPr id="9" name="TextBox 8">
            <a:extLst>
              <a:ext uri="{FF2B5EF4-FFF2-40B4-BE49-F238E27FC236}">
                <a16:creationId xmlns:a16="http://schemas.microsoft.com/office/drawing/2014/main" id="{FF40B398-06E0-47F0-A84C-5C24F59649C4}"/>
              </a:ext>
            </a:extLst>
          </p:cNvPr>
          <p:cNvSpPr txBox="1"/>
          <p:nvPr/>
        </p:nvSpPr>
        <p:spPr>
          <a:xfrm>
            <a:off x="4521584" y="3337560"/>
            <a:ext cx="1450848" cy="1754326"/>
          </a:xfrm>
          <a:prstGeom prst="rect">
            <a:avLst/>
          </a:prstGeom>
          <a:noFill/>
        </p:spPr>
        <p:txBody>
          <a:bodyPr wrap="square" rtlCol="0">
            <a:spAutoFit/>
          </a:bodyPr>
          <a:lstStyle/>
          <a:p>
            <a:r>
              <a:rPr lang="en-US" dirty="0"/>
              <a:t>Vincent Cerf and network Transmission Control </a:t>
            </a:r>
            <a:r>
              <a:rPr lang="en-US" dirty="0" err="1"/>
              <a:t>Protocal</a:t>
            </a:r>
            <a:r>
              <a:rPr lang="en-US" dirty="0"/>
              <a:t> (HTTP) </a:t>
            </a:r>
          </a:p>
        </p:txBody>
      </p:sp>
      <p:sp>
        <p:nvSpPr>
          <p:cNvPr id="10" name="TextBox 9">
            <a:extLst>
              <a:ext uri="{FF2B5EF4-FFF2-40B4-BE49-F238E27FC236}">
                <a16:creationId xmlns:a16="http://schemas.microsoft.com/office/drawing/2014/main" id="{98FAAD2F-B357-45DC-8BB0-0598B3C3471C}"/>
              </a:ext>
            </a:extLst>
          </p:cNvPr>
          <p:cNvSpPr txBox="1"/>
          <p:nvPr/>
        </p:nvSpPr>
        <p:spPr>
          <a:xfrm>
            <a:off x="4686176" y="5288357"/>
            <a:ext cx="786384" cy="369332"/>
          </a:xfrm>
          <a:prstGeom prst="rect">
            <a:avLst/>
          </a:prstGeom>
          <a:noFill/>
        </p:spPr>
        <p:txBody>
          <a:bodyPr wrap="square" rtlCol="0">
            <a:spAutoFit/>
          </a:bodyPr>
          <a:lstStyle/>
          <a:p>
            <a:r>
              <a:rPr lang="en-US" dirty="0"/>
              <a:t>1970s</a:t>
            </a:r>
          </a:p>
        </p:txBody>
      </p:sp>
      <p:sp>
        <p:nvSpPr>
          <p:cNvPr id="18" name="TextBox 17">
            <a:extLst>
              <a:ext uri="{FF2B5EF4-FFF2-40B4-BE49-F238E27FC236}">
                <a16:creationId xmlns:a16="http://schemas.microsoft.com/office/drawing/2014/main" id="{CB8B93AE-4D71-418A-AD4B-614F3FFD2309}"/>
              </a:ext>
            </a:extLst>
          </p:cNvPr>
          <p:cNvSpPr txBox="1"/>
          <p:nvPr/>
        </p:nvSpPr>
        <p:spPr>
          <a:xfrm>
            <a:off x="7478159" y="3597378"/>
            <a:ext cx="4582306" cy="646331"/>
          </a:xfrm>
          <a:prstGeom prst="rect">
            <a:avLst/>
          </a:prstGeom>
          <a:noFill/>
        </p:spPr>
        <p:txBody>
          <a:bodyPr wrap="square" rtlCol="0">
            <a:spAutoFit/>
          </a:bodyPr>
          <a:lstStyle/>
          <a:p>
            <a:pPr algn="ctr"/>
            <a:r>
              <a:rPr lang="en-US" dirty="0"/>
              <a:t>Jean </a:t>
            </a:r>
            <a:r>
              <a:rPr lang="en-US" dirty="0" err="1"/>
              <a:t>Armour</a:t>
            </a:r>
            <a:r>
              <a:rPr lang="en-US" dirty="0"/>
              <a:t> Polly – Librarian U. of Minn. 1992</a:t>
            </a:r>
          </a:p>
          <a:p>
            <a:pPr algn="ctr"/>
            <a:r>
              <a:rPr lang="en-US" dirty="0"/>
              <a:t>    AKA   “Net Mom”</a:t>
            </a:r>
          </a:p>
        </p:txBody>
      </p:sp>
      <p:pic>
        <p:nvPicPr>
          <p:cNvPr id="17" name="Picture 16">
            <a:extLst>
              <a:ext uri="{FF2B5EF4-FFF2-40B4-BE49-F238E27FC236}">
                <a16:creationId xmlns:a16="http://schemas.microsoft.com/office/drawing/2014/main" id="{D82DB103-C45E-4EAB-9516-5C0032561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4225" y="773665"/>
            <a:ext cx="3969372" cy="2720343"/>
          </a:xfrm>
          <a:prstGeom prst="rect">
            <a:avLst/>
          </a:prstGeom>
        </p:spPr>
      </p:pic>
    </p:spTree>
    <p:extLst>
      <p:ext uri="{BB962C8B-B14F-4D97-AF65-F5344CB8AC3E}">
        <p14:creationId xmlns:p14="http://schemas.microsoft.com/office/powerpoint/2010/main" val="77233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2326</TotalTime>
  <Words>1956</Words>
  <Application>Microsoft Office PowerPoint</Application>
  <PresentationFormat>Widescreen</PresentationFormat>
  <Paragraphs>351</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Franklin Gothic Demi Cond</vt:lpstr>
      <vt:lpstr>Symbol</vt:lpstr>
      <vt:lpstr>Times New Roman</vt:lpstr>
      <vt:lpstr>Office Theme</vt:lpstr>
      <vt:lpstr>PowerPoint Presentation</vt:lpstr>
      <vt:lpstr>Using NGN Model in Western North Carolina</vt:lpstr>
      <vt:lpstr>Four Observations + Bonus!</vt:lpstr>
      <vt:lpstr>Self introduction:</vt:lpstr>
      <vt:lpstr>Dr. Michael Dempsey</vt:lpstr>
      <vt:lpstr>Mr. Hunter Goosmann</vt:lpstr>
      <vt:lpstr>Ms. Erica Anderson</vt:lpstr>
      <vt:lpstr>Observation 1:  Public understanding  of broadband is fundamental to our “success.”</vt:lpstr>
      <vt:lpstr>Observation 1:  Public understanding  of broadband is fundamental to our “success.”</vt:lpstr>
      <vt:lpstr>Observation 1:  Public understanding  of broadband is fundamental to our “success.”</vt:lpstr>
      <vt:lpstr>PowerPoint Presentation</vt:lpstr>
      <vt:lpstr>Observation 1:  Public understanding  of broadband is fundamental to our “success.”</vt:lpstr>
      <vt:lpstr>Observation 1:  Public understanding  of broadband is fundamental to our “success.”</vt:lpstr>
      <vt:lpstr>And the race was on!</vt:lpstr>
      <vt:lpstr>Observation 2:  Gigabit speeds are needed.</vt:lpstr>
      <vt:lpstr>Digital Factoids</vt:lpstr>
      <vt:lpstr>What Drives Growth</vt:lpstr>
      <vt:lpstr>PowerPoint Presentation</vt:lpstr>
      <vt:lpstr>Observation 2:  Gigabit speeds are needed.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 3:  Gigabit service requires effective public/private partnerships!</vt:lpstr>
      <vt:lpstr>PowerPoint Presentation</vt:lpstr>
      <vt:lpstr>PowerPoint Presentation</vt:lpstr>
      <vt:lpstr>Leadership Interest</vt:lpstr>
      <vt:lpstr>PowerPoint Presentation</vt:lpstr>
      <vt:lpstr>WNGN - Two Phases</vt:lpstr>
      <vt:lpstr>PowerPoint Presentation</vt:lpstr>
      <vt:lpstr>PowerPoint Presentation</vt:lpstr>
      <vt:lpstr>Resulted in 2 New Providers in Region</vt:lpstr>
      <vt:lpstr>Current status</vt:lpstr>
      <vt:lpstr>Current status</vt:lpstr>
      <vt:lpstr>WNGN - Two Phases</vt:lpstr>
      <vt:lpstr>Phase 2: Building regional collaboration</vt:lpstr>
      <vt:lpstr>What you can 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sederburg</dc:creator>
  <cp:lastModifiedBy>william sederburg</cp:lastModifiedBy>
  <cp:revision>77</cp:revision>
  <cp:lastPrinted>2018-01-21T22:11:47Z</cp:lastPrinted>
  <dcterms:created xsi:type="dcterms:W3CDTF">2016-12-08T22:51:13Z</dcterms:created>
  <dcterms:modified xsi:type="dcterms:W3CDTF">2018-10-18T20:35:47Z</dcterms:modified>
</cp:coreProperties>
</file>